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5" r:id="rId2"/>
    <p:sldMasterId id="2147483679" r:id="rId3"/>
  </p:sldMasterIdLst>
  <p:notesMasterIdLst>
    <p:notesMasterId r:id="rId88"/>
  </p:notesMasterIdLst>
  <p:sldIdLst>
    <p:sldId id="256" r:id="rId4"/>
    <p:sldId id="587" r:id="rId5"/>
    <p:sldId id="588" r:id="rId6"/>
    <p:sldId id="626" r:id="rId7"/>
    <p:sldId id="515" r:id="rId8"/>
    <p:sldId id="408" r:id="rId9"/>
    <p:sldId id="496" r:id="rId10"/>
    <p:sldId id="571" r:id="rId11"/>
    <p:sldId id="572" r:id="rId12"/>
    <p:sldId id="411" r:id="rId13"/>
    <p:sldId id="538" r:id="rId14"/>
    <p:sldId id="498" r:id="rId15"/>
    <p:sldId id="389" r:id="rId16"/>
    <p:sldId id="390" r:id="rId17"/>
    <p:sldId id="391" r:id="rId18"/>
    <p:sldId id="392" r:id="rId19"/>
    <p:sldId id="409" r:id="rId20"/>
    <p:sldId id="517" r:id="rId21"/>
    <p:sldId id="393" r:id="rId22"/>
    <p:sldId id="410" r:id="rId23"/>
    <p:sldId id="529" r:id="rId24"/>
    <p:sldId id="530" r:id="rId25"/>
    <p:sldId id="531" r:id="rId26"/>
    <p:sldId id="532" r:id="rId27"/>
    <p:sldId id="499" r:id="rId28"/>
    <p:sldId id="518" r:id="rId29"/>
    <p:sldId id="519" r:id="rId30"/>
    <p:sldId id="501" r:id="rId31"/>
    <p:sldId id="502" r:id="rId32"/>
    <p:sldId id="521" r:id="rId33"/>
    <p:sldId id="503" r:id="rId34"/>
    <p:sldId id="451" r:id="rId35"/>
    <p:sldId id="457" r:id="rId36"/>
    <p:sldId id="505" r:id="rId37"/>
    <p:sldId id="414" r:id="rId38"/>
    <p:sldId id="412" r:id="rId39"/>
    <p:sldId id="507" r:id="rId40"/>
    <p:sldId id="508" r:id="rId41"/>
    <p:sldId id="509" r:id="rId42"/>
    <p:sldId id="413" r:id="rId43"/>
    <p:sldId id="452" r:id="rId44"/>
    <p:sldId id="399" r:id="rId45"/>
    <p:sldId id="400" r:id="rId46"/>
    <p:sldId id="455" r:id="rId47"/>
    <p:sldId id="527" r:id="rId48"/>
    <p:sldId id="429" r:id="rId49"/>
    <p:sldId id="511" r:id="rId50"/>
    <p:sldId id="533" r:id="rId51"/>
    <p:sldId id="534" r:id="rId52"/>
    <p:sldId id="535" r:id="rId53"/>
    <p:sldId id="536" r:id="rId54"/>
    <p:sldId id="537" r:id="rId55"/>
    <p:sldId id="590" r:id="rId56"/>
    <p:sldId id="591" r:id="rId57"/>
    <p:sldId id="592" r:id="rId58"/>
    <p:sldId id="593" r:id="rId59"/>
    <p:sldId id="594" r:id="rId60"/>
    <p:sldId id="528" r:id="rId61"/>
    <p:sldId id="526" r:id="rId62"/>
    <p:sldId id="540" r:id="rId63"/>
    <p:sldId id="542" r:id="rId64"/>
    <p:sldId id="543" r:id="rId65"/>
    <p:sldId id="544" r:id="rId66"/>
    <p:sldId id="545" r:id="rId67"/>
    <p:sldId id="573" r:id="rId68"/>
    <p:sldId id="574" r:id="rId69"/>
    <p:sldId id="577" r:id="rId70"/>
    <p:sldId id="575" r:id="rId71"/>
    <p:sldId id="546" r:id="rId72"/>
    <p:sldId id="564" r:id="rId73"/>
    <p:sldId id="566" r:id="rId74"/>
    <p:sldId id="584" r:id="rId75"/>
    <p:sldId id="582" r:id="rId76"/>
    <p:sldId id="578" r:id="rId77"/>
    <p:sldId id="579" r:id="rId78"/>
    <p:sldId id="568" r:id="rId79"/>
    <p:sldId id="569" r:id="rId80"/>
    <p:sldId id="595" r:id="rId81"/>
    <p:sldId id="596" r:id="rId82"/>
    <p:sldId id="597" r:id="rId83"/>
    <p:sldId id="598" r:id="rId84"/>
    <p:sldId id="599" r:id="rId85"/>
    <p:sldId id="600" r:id="rId86"/>
    <p:sldId id="601" r:id="rId87"/>
  </p:sldIdLst>
  <p:sldSz cx="9144000" cy="6858000" type="screen4x3"/>
  <p:notesSz cx="6858000" cy="9144000"/>
  <p:custDataLst>
    <p:tags r:id="rId8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00CC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0" autoAdjust="0"/>
    <p:restoredTop sz="92239" autoAdjust="0"/>
  </p:normalViewPr>
  <p:slideViewPr>
    <p:cSldViewPr>
      <p:cViewPr varScale="1">
        <p:scale>
          <a:sx n="94" d="100"/>
          <a:sy n="94" d="100"/>
        </p:scale>
        <p:origin x="200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gs" Target="tags/tag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3CF018C9-76CA-D74A-904F-0CAD721BC2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90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923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43995-BE1E-CE4F-B85C-54FC05E0CA86}" type="slidenum">
              <a:rPr lang="en-US"/>
              <a:pPr/>
              <a:t>48</a:t>
            </a:fld>
            <a:endParaRPr lang="en-US"/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928DE-4535-664D-A657-30A40ED16AC1}" type="slidenum">
              <a:rPr lang="en-US"/>
              <a:pPr/>
              <a:t>49</a:t>
            </a:fld>
            <a:endParaRPr lang="en-US"/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2E606-55D3-364F-AF55-8DD823EE5392}" type="slidenum">
              <a:rPr lang="en-US"/>
              <a:pPr/>
              <a:t>50</a:t>
            </a:fld>
            <a:endParaRPr lang="en-US"/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A7D6B2-2661-9F44-8E41-9DC08872884A}" type="slidenum">
              <a:rPr lang="en-US"/>
              <a:pPr/>
              <a:t>51</a:t>
            </a:fld>
            <a:endParaRPr lang="en-US"/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0DFD8B-A8A7-6744-B03A-49017F179FFC}" type="slidenum">
              <a:rPr lang="en-US"/>
              <a:pPr/>
              <a:t>52</a:t>
            </a:fld>
            <a:endParaRPr lang="en-US"/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060F84-B8F5-4D48-938B-A5E2B4570CEF}" type="slidenum">
              <a:rPr lang="en-US"/>
              <a:pPr/>
              <a:t>58</a:t>
            </a:fld>
            <a:endParaRPr lang="en-US"/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6A4940-C790-8347-A00C-6FD0A09FC170}" type="slidenum">
              <a:rPr lang="en-US"/>
              <a:pPr/>
              <a:t>60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86975-1F8B-EB46-A22F-EBDA9934B02D}" type="slidenum">
              <a:rPr lang="en-US"/>
              <a:pPr/>
              <a:t>61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91E4A2-1AEA-B942-A324-5E4A1F00ACA1}" type="slidenum">
              <a:rPr lang="en-US"/>
              <a:pPr/>
              <a:t>63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1F638D-FF50-0446-A2C0-FF6E2B54AF8E}" type="slidenum">
              <a:rPr lang="en-US"/>
              <a:pPr/>
              <a:t>68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8071BD-ED82-4A47-BCCC-21C6C27723FC}" type="slidenum">
              <a:rPr lang="en-US"/>
              <a:pPr/>
              <a:t>11</a:t>
            </a:fld>
            <a:endParaRPr lang="en-US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F6D4F1-02C7-7940-8102-B26676C48A30}" type="slidenum">
              <a:rPr lang="en-US"/>
              <a:pPr/>
              <a:t>70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D16E27-3390-DA49-9ABC-B7AED05B164C}" type="slidenum">
              <a:rPr lang="en-US"/>
              <a:pPr/>
              <a:t>77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4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F28B83-5565-A245-A3D2-FBE1770221F3}" type="slidenum">
              <a:rPr lang="en-US"/>
              <a:pPr/>
              <a:t>12</a:t>
            </a:fld>
            <a:endParaRPr lang="en-US"/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330C1-535B-4845-8024-C143A8E44AE5}" type="slidenum">
              <a:rPr lang="en-US"/>
              <a:pPr/>
              <a:t>26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ACE9B-5545-6041-AE8A-A44C669347E0}" type="slidenum">
              <a:rPr lang="en-US"/>
              <a:pPr/>
              <a:t>27</a:t>
            </a:fld>
            <a:endParaRPr lang="en-US"/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1C180-4790-674F-985F-055D482AD5BD}" type="slidenum">
              <a:rPr lang="en-US"/>
              <a:pPr/>
              <a:t>28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04856A-C2E7-574E-A127-C2DA1A980265}" type="slidenum">
              <a:rPr lang="en-US"/>
              <a:pPr/>
              <a:t>29</a:t>
            </a:fld>
            <a:endParaRPr lang="en-US"/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2012A4-DBF2-8647-9010-4146706359BD}" type="slidenum">
              <a:rPr lang="en-US"/>
              <a:pPr/>
              <a:t>46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915AE-5993-0949-9A38-315AE73F7B10}" type="slidenum">
              <a:rPr lang="en-US"/>
              <a:pPr/>
              <a:t>47</a:t>
            </a:fld>
            <a:endParaRPr lang="en-US"/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890588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58995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9592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587089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57113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77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64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  <p:extLst>
      <p:ext uri="{BB962C8B-B14F-4D97-AF65-F5344CB8AC3E}">
        <p14:creationId xmlns:p14="http://schemas.microsoft.com/office/powerpoint/2010/main" val="1555346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29719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2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2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73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880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8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072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93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41194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170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27137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222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172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28906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99719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8" name="Text Box 6"/>
          <p:cNvSpPr txBox="1">
            <a:spLocks noChangeArrowheads="1"/>
          </p:cNvSpPr>
          <p:nvPr userDrawn="1"/>
        </p:nvSpPr>
        <p:spPr bwMode="auto">
          <a:xfrm>
            <a:off x="7872466" y="6477000"/>
            <a:ext cx="4239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fld id="{7B52D678-B397-134F-ADB5-6CAB2B706B44}" type="slidenum">
              <a:rPr lang="en-US" sz="1600" smtClean="0"/>
              <a:t>‹#›</a:t>
            </a:fld>
            <a:endParaRPr lang="en-US"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20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455988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942795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#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+mn-ea"/>
              </a:rPr>
              <a:t>20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10/31/2019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Lecture #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+mn-ea"/>
              </a:rPr>
              <a:t>21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11/5/2019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CMSC320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Tuesdays &amp; Thursdays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5:00pm – 6:15pm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35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571500"/>
          </a:xfrm>
        </p:spPr>
        <p:txBody>
          <a:bodyPr/>
          <a:lstStyle/>
          <a:p>
            <a:r>
              <a:rPr lang="en-US" sz="280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4038600" cy="46482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sz="1600" b="1" dirty="0"/>
              <a:t>What is a decision tree?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Decision node:</a:t>
            </a:r>
            <a:r>
              <a:rPr lang="en-US" sz="1600" b="1" dirty="0"/>
              <a:t> Specifies a choice or  test of some attribute with 2 or more alternatives;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ym typeface="Wingdings" charset="0"/>
              </a:rPr>
              <a:t> every </a:t>
            </a:r>
            <a:r>
              <a:rPr lang="en-US" sz="1600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Leaf node:</a:t>
            </a:r>
            <a:r>
              <a:rPr lang="en-US" sz="1600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43400" y="2209800"/>
            <a:ext cx="4343400" cy="426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/>
              <a:t>Inductive Learning Example</a:t>
            </a:r>
          </a:p>
        </p:txBody>
      </p:sp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2036913656"/>
              </p:ext>
            </p:extLst>
          </p:nvPr>
        </p:nvGraphicFramePr>
        <p:xfrm>
          <a:off x="609600" y="990600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381000" y="3429000"/>
            <a:ext cx="8763000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Instance Space X:</a:t>
            </a:r>
            <a:r>
              <a:rPr lang="en-US" dirty="0"/>
              <a:t> Set of all possible objects described by attributes 			(often called features). 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Target Function f:</a:t>
            </a:r>
            <a:r>
              <a:rPr lang="en-US" dirty="0"/>
              <a:t> Mapping from Attributes to Target Feature  </a:t>
            </a:r>
            <a:br>
              <a:rPr lang="en-US" dirty="0"/>
            </a:br>
            <a:r>
              <a:rPr lang="en-US" dirty="0"/>
              <a:t>			(often called label)  (f is unknown)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Hypothesis Space H:</a:t>
            </a:r>
            <a:r>
              <a:rPr lang="en-US" dirty="0"/>
              <a:t> Set of all classification rules h</a:t>
            </a:r>
            <a:r>
              <a:rPr lang="en-US" baseline="-25000" dirty="0"/>
              <a:t>i</a:t>
            </a:r>
            <a:r>
              <a:rPr lang="en-US" dirty="0"/>
              <a:t> we allow.</a:t>
            </a:r>
          </a:p>
          <a:p>
            <a:pPr>
              <a:spcBef>
                <a:spcPct val="50000"/>
              </a:spcBef>
            </a:pPr>
            <a:r>
              <a:rPr lang="en-US" b="1" dirty="0"/>
              <a:t>Training Data D:</a:t>
            </a:r>
            <a:r>
              <a:rPr lang="en-US" dirty="0"/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3800" y="243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86600" y="2133600"/>
            <a:ext cx="70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205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52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76200" y="4038600"/>
            <a:ext cx="5666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381000" y="4648200"/>
            <a:ext cx="4820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CC"/>
                </a:solidFill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38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384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3400" y="5410200"/>
            <a:ext cx="40809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Data: Not all 2x2x3 = 12 tuples</a:t>
            </a:r>
          </a:p>
          <a:p>
            <a:r>
              <a:rPr lang="en-US" dirty="0"/>
              <a:t>Also, some repeats! These are</a:t>
            </a:r>
          </a:p>
          <a:p>
            <a:r>
              <a:rPr lang="en-US" dirty="0"/>
              <a:t>literally “observations.”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decision trees:</a:t>
            </a:r>
            <a:br>
              <a:rPr lang="en-US"/>
            </a:br>
            <a:r>
              <a:rPr lang="en-US"/>
              <a:t>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2041525" y="5527675"/>
            <a:ext cx="339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6477000" y="2868613"/>
            <a:ext cx="2188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What about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6680200" y="4191000"/>
            <a:ext cx="24304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3333CC"/>
                </a:solidFill>
              </a:rPr>
              <a:t>It could be great for </a:t>
            </a:r>
          </a:p>
          <a:p>
            <a:r>
              <a:rPr lang="en-US" sz="1800" b="1" dirty="0">
                <a:solidFill>
                  <a:srgbClr val="3333CC"/>
                </a:solidFill>
              </a:rPr>
              <a:t>generating a small tree</a:t>
            </a:r>
          </a:p>
          <a:p>
            <a:r>
              <a:rPr lang="en-US" sz="1800" b="1" dirty="0">
                <a:solidFill>
                  <a:srgbClr val="3333CC"/>
                </a:solidFill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478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It doesn</a:t>
            </a:r>
            <a:r>
              <a:rPr lang="en-US" sz="2000" b="1" dirty="0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b="1" dirty="0">
                <a:solidFill>
                  <a:srgbClr val="FF0000"/>
                </a:solidFill>
              </a:rPr>
              <a:t>t generalize!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791200" cy="4156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r>
              <a:rPr lang="en-US" sz="1600" dirty="0"/>
              <a:t>E.g., here is a tree for deciding whether to wait: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762000" y="2133600"/>
            <a:ext cx="83616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/>
              <a:t>Any particular decision tree hypothesis for </a:t>
            </a:r>
            <a:r>
              <a:rPr lang="en-US" sz="2000" b="1" dirty="0" err="1"/>
              <a:t>WillWait</a:t>
            </a:r>
            <a:r>
              <a:rPr lang="en-US" sz="2000" b="1" dirty="0"/>
              <a:t> goal predicate can  be </a:t>
            </a:r>
          </a:p>
          <a:p>
            <a:r>
              <a:rPr lang="en-US" sz="2000" b="1" dirty="0"/>
              <a:t>seen as </a:t>
            </a:r>
            <a:r>
              <a:rPr lang="en-US" sz="2000" b="1" dirty="0">
                <a:solidFill>
                  <a:schemeClr val="accent2"/>
                </a:solidFill>
              </a:rPr>
              <a:t>a disjunction of a conjunction of tests</a:t>
            </a:r>
            <a:r>
              <a:rPr lang="en-US" sz="2000" b="1" dirty="0"/>
              <a:t>, i.e., an assertion of the form:</a:t>
            </a:r>
          </a:p>
          <a:p>
            <a:endParaRPr lang="en-US" sz="2000" b="1" dirty="0"/>
          </a:p>
          <a:p>
            <a:r>
              <a:rPr lang="en-US" sz="2000" b="1" dirty="0"/>
              <a:t>	</a:t>
            </a:r>
            <a:r>
              <a:rPr lang="en-US" sz="2000" b="1" dirty="0">
                <a:sym typeface="Symbol" charset="0"/>
              </a:rPr>
              <a:t>s  </a:t>
            </a:r>
            <a:r>
              <a:rPr lang="en-US" sz="2000" b="1" dirty="0" err="1">
                <a:sym typeface="Symbol" charset="0"/>
              </a:rPr>
              <a:t>WillWait</a:t>
            </a:r>
            <a:r>
              <a:rPr lang="en-US" sz="2000" b="1" dirty="0">
                <a:sym typeface="Symbol" charset="0"/>
              </a:rPr>
              <a:t>(s)  (P1(s)  P2(s)  … </a:t>
            </a:r>
            <a:r>
              <a:rPr lang="en-US" b="1" dirty="0"/>
              <a:t> </a:t>
            </a:r>
            <a:r>
              <a:rPr lang="en-US" b="1" dirty="0" err="1"/>
              <a:t>Pn</a:t>
            </a:r>
            <a:r>
              <a:rPr lang="en-US" b="1" dirty="0"/>
              <a:t>(s))</a:t>
            </a:r>
          </a:p>
          <a:p>
            <a:endParaRPr lang="en-US" dirty="0"/>
          </a:p>
          <a:p>
            <a:r>
              <a:rPr lang="en-US" sz="2000" b="1" dirty="0"/>
              <a:t>Where each condition Pi(s) is a </a:t>
            </a:r>
            <a:r>
              <a:rPr lang="en-US" sz="2000" b="1" dirty="0">
                <a:solidFill>
                  <a:schemeClr val="accent2"/>
                </a:solidFill>
              </a:rPr>
              <a:t>conjunction of tests</a:t>
            </a:r>
            <a:r>
              <a:rPr lang="en-US" sz="2000" b="1" dirty="0"/>
              <a:t> corresponding </a:t>
            </a:r>
          </a:p>
          <a:p>
            <a:r>
              <a:rPr lang="en-US" sz="2000" b="1" dirty="0"/>
              <a:t>to the path from the root of the tree to a leaf with a positive outcome.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962400"/>
            <a:ext cx="5181600" cy="173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Number of Distinct Decision Trees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772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800600" y="3657600"/>
            <a:ext cx="4298950" cy="2057400"/>
            <a:chOff x="3024" y="2496"/>
            <a:chExt cx="2708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56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/>
                <a:t>How many entries does this table have?</a:t>
              </a:r>
            </a:p>
            <a:p>
              <a:endParaRPr lang="en-US" sz="1600" dirty="0"/>
            </a:p>
            <a:p>
              <a:endParaRPr lang="en-US" sz="1600" dirty="0"/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6324600" y="4267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4800116" y="4876800"/>
            <a:ext cx="42427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So how many Boolean functions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 with 10 Boolean attributes are there,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6096000" y="6019800"/>
            <a:ext cx="8986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dirty="0"/>
              <a:t>= 2</a:t>
            </a:r>
            <a:r>
              <a:rPr lang="en-US" b="1" baseline="30000" dirty="0"/>
              <a:t>2</a:t>
            </a:r>
            <a:r>
              <a:rPr lang="en-US" b="1" baseline="60000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5943600" y="3505200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= 2</a:t>
            </a:r>
            <a:r>
              <a:rPr lang="en-US" sz="2000" baseline="30000"/>
              <a:t>2</a:t>
            </a:r>
            <a:r>
              <a:rPr lang="en-US" sz="2000" baseline="60000"/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2270125" y="5680075"/>
            <a:ext cx="59354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Many calculators can’t handle 10 attributes </a:t>
            </a:r>
            <a:r>
              <a:rPr lang="en-US" dirty="0">
                <a:sym typeface="Wingdings" charset="0"/>
              </a:rPr>
              <a:t>!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4114800"/>
            <a:ext cx="739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248400"/>
            <a:ext cx="588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are even more decision trees! (see later)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1359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94488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1752600" y="3810000"/>
            <a:ext cx="6248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sym typeface="Wingdings" charset="0"/>
              </a:rPr>
              <a:t>Problem:</a:t>
            </a:r>
            <a:r>
              <a:rPr lang="en-US" sz="2000" b="1" dirty="0">
                <a:sym typeface="Wingdings" charset="0"/>
              </a:rPr>
              <a:t> This approach would just memorize example. How to deal with new examples? 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It </a:t>
            </a:r>
            <a:r>
              <a:rPr lang="en-US" sz="2000" b="1" dirty="0" err="1">
                <a:solidFill>
                  <a:schemeClr val="accent2"/>
                </a:solidFill>
                <a:sym typeface="Wingdings" charset="0"/>
              </a:rPr>
              <a:t>doesn</a:t>
            </a:r>
            <a:r>
              <a:rPr lang="ja-JP" altLang="en-US" sz="2000" b="1" dirty="0">
                <a:solidFill>
                  <a:schemeClr val="accent2"/>
                </a:solidFill>
                <a:latin typeface="Arial"/>
                <a:sym typeface="Wingdings" charset="0"/>
              </a:rPr>
              <a:t>’</a:t>
            </a:r>
            <a:r>
              <a:rPr lang="en-US" sz="2000" b="1" dirty="0">
                <a:solidFill>
                  <a:schemeClr val="accent2"/>
                </a:solidFill>
                <a:sym typeface="Wingdings" charset="0"/>
              </a:rPr>
              <a:t>t generalize</a:t>
            </a:r>
            <a:r>
              <a:rPr lang="en-US" sz="2000" b="1" dirty="0">
                <a:sym typeface="Wingdings" charset="0"/>
              </a:rPr>
              <a:t>!</a:t>
            </a:r>
          </a:p>
          <a:p>
            <a:pPr>
              <a:spcBef>
                <a:spcPct val="50000"/>
              </a:spcBef>
            </a:pPr>
            <a:endParaRPr lang="en-US" sz="2000" b="1" dirty="0"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609600" y="5334000"/>
            <a:ext cx="7040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We want a compact/smallest tree.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But finding the </a:t>
            </a:r>
            <a:r>
              <a:rPr lang="en-US" sz="1800" b="1" dirty="0">
                <a:solidFill>
                  <a:srgbClr val="FF0000"/>
                </a:solidFill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1676400" y="4572001"/>
            <a:ext cx="7467600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b="1" dirty="0"/>
              <a:t>(</a:t>
            </a:r>
            <a:r>
              <a:rPr lang="en-US" sz="1800" b="1" dirty="0"/>
              <a:t>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3272135"/>
            <a:ext cx="680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What is the problem with this from a learning point of view?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0772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Boolean Function with 2 attributes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1379538" y="2716213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11731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180181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1379538" y="3155950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165417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1816100" y="3082925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1173163" y="3082925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4876800" y="2057400"/>
            <a:ext cx="2092325" cy="1906218"/>
            <a:chOff x="48" y="1274"/>
            <a:chExt cx="1464" cy="1324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2362200" y="1981200"/>
            <a:ext cx="2092325" cy="1957388"/>
            <a:chOff x="48" y="1274"/>
            <a:chExt cx="1464" cy="1281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52400" y="4648200"/>
            <a:ext cx="2095500" cy="1871663"/>
            <a:chOff x="48" y="1274"/>
            <a:chExt cx="1466" cy="1300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7051675" y="1981200"/>
            <a:ext cx="2092325" cy="1957388"/>
            <a:chOff x="48" y="1274"/>
            <a:chExt cx="1464" cy="1281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2438400" y="4572000"/>
            <a:ext cx="2095500" cy="1957388"/>
            <a:chOff x="48" y="1274"/>
            <a:chExt cx="1466" cy="1281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7048500" y="4572000"/>
            <a:ext cx="2095500" cy="1871663"/>
            <a:chOff x="48" y="1274"/>
            <a:chExt cx="1466" cy="1300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0" y="4492625"/>
            <a:ext cx="7581900" cy="442913"/>
            <a:chOff x="0" y="2830"/>
            <a:chExt cx="4776" cy="279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2"/>
                  </a:solidFill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2"/>
                  </a:solidFill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2"/>
                  </a:solidFill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accent2"/>
                  </a:solidFill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2 attribute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1447800" y="27432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4801053" y="2057400"/>
            <a:ext cx="2168072" cy="1906217"/>
            <a:chOff x="-5" y="1274"/>
            <a:chExt cx="1517" cy="1324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3240088" y="1981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3665538" y="26749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2979738" y="24542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3597275" y="2454275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3459163" y="34813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4087813" y="3481388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2743200" y="26670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3665538" y="3114675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3940175" y="31146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2827338" y="22748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3733800" y="2308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4102100" y="30416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3459163" y="3041650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1030288" y="4648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563563" y="53022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769938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1387475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1524000" y="52578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52400" y="6062663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779463" y="6062663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288925" y="5716588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906463" y="5716588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617538" y="49244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1524000" y="49561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52400" y="55784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976313" y="5578475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67600" y="1981200"/>
            <a:ext cx="1309688" cy="1066800"/>
            <a:chOff x="7467600" y="1981200"/>
            <a:chExt cx="1309688" cy="1066800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3316288" y="45720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3741738" y="52657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3055938" y="50450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3673475" y="5045075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3536950" y="6072188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4164013" y="60721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2819400" y="52578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3741738" y="5705475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4016375" y="57054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2903538" y="48656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3810000" y="4899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4178300" y="56324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3536950" y="56324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67600" y="4572000"/>
            <a:ext cx="1306513" cy="1143000"/>
            <a:chOff x="7467600" y="4572000"/>
            <a:chExt cx="1306513" cy="1143000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0" y="4492625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2209800" y="44926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4495800" y="456882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6705600" y="4568825"/>
            <a:ext cx="876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76200" y="2427288"/>
            <a:ext cx="2092325" cy="1957387"/>
            <a:chOff x="48" y="1274"/>
            <a:chExt cx="1464" cy="1281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4876800" y="2462213"/>
            <a:ext cx="2092325" cy="1871662"/>
            <a:chOff x="48" y="1274"/>
            <a:chExt cx="1464" cy="1300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2362200" y="2386013"/>
            <a:ext cx="2092325" cy="1957387"/>
            <a:chOff x="48" y="1274"/>
            <a:chExt cx="1464" cy="1281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2400" y="5053013"/>
            <a:ext cx="2095500" cy="1871662"/>
            <a:chOff x="48" y="1274"/>
            <a:chExt cx="1466" cy="1300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4800600" y="4900613"/>
            <a:ext cx="2095500" cy="1957387"/>
            <a:chOff x="48" y="1274"/>
            <a:chExt cx="1466" cy="1281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7048500" y="2462213"/>
            <a:ext cx="2095500" cy="1871662"/>
            <a:chOff x="48" y="1274"/>
            <a:chExt cx="1466" cy="1300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2438400" y="4976813"/>
            <a:ext cx="2095500" cy="1957387"/>
            <a:chOff x="48" y="1274"/>
            <a:chExt cx="1466" cy="1281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7048500" y="4976813"/>
            <a:ext cx="2092325" cy="1871662"/>
            <a:chOff x="48" y="1274"/>
            <a:chExt cx="1464" cy="1300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0" y="200183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2514600" y="2001838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5334000" y="1925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0" y="46688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2286000" y="46482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6858000" y="2001838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6781800" y="48212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4648200" y="46482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5499" name="Rectangle 171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3200" b="1">
                <a:solidFill>
                  <a:schemeClr val="tx2"/>
                </a:solidFill>
              </a:rPr>
              <a:t>Expressiveness:</a:t>
            </a:r>
            <a:br>
              <a:rPr lang="en-US" sz="3200" b="1">
                <a:solidFill>
                  <a:schemeClr val="tx2"/>
                </a:solidFill>
              </a:rPr>
            </a:br>
            <a:r>
              <a:rPr lang="en-US" sz="3200" b="1">
                <a:solidFill>
                  <a:schemeClr val="tx2"/>
                </a:solidFill>
              </a:rPr>
              <a:t>2 attribute </a:t>
            </a:r>
            <a:r>
              <a:rPr lang="en-US" sz="3200" b="1">
                <a:solidFill>
                  <a:schemeClr val="tx2"/>
                </a:solidFill>
                <a:sym typeface="Wingdings" charset="0"/>
              </a:rPr>
              <a:t>    DTs        </a:t>
            </a:r>
            <a:endParaRPr lang="en-US" sz="3200" b="1" baseline="30000">
              <a:solidFill>
                <a:schemeClr val="tx2"/>
              </a:solidFill>
            </a:endParaRP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954088" y="23098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487363" y="30035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693738" y="27828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1311275" y="2782888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1371600" y="30067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76200" y="38100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703263" y="38100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212725" y="34432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830263" y="34432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541338" y="26035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1447800" y="26368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76200" y="3297238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900113" y="329723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3240088" y="2268538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3665538" y="2962275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2979738" y="2741613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3597275" y="2741613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3459163" y="3768725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4087813" y="376872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2819400" y="29305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3665538" y="3402013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3940175" y="3402013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2827338" y="2562225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3733800" y="25955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4102100" y="332898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3459163" y="3328988"/>
            <a:ext cx="3714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1030288" y="49006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563563" y="555466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769938" y="5346700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1387475" y="5346700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1524000" y="55626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400" y="631507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779463" y="631507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288925" y="5969000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906463" y="5969000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617538" y="5176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1524000" y="52085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400" y="583088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976313" y="5830888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7924800" y="232092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3316288" y="48244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3741738" y="5518150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3055938" y="52974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3673475" y="5297488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3536950" y="6324600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4164013" y="63246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2819400" y="54864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3741738" y="59578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4016375" y="59578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2903538" y="51181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3810000" y="51514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4178300" y="5884863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3536950" y="58848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8001000" y="47244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0" y="1884363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2514600" y="1884363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5334000" y="18081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0" y="45164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2286000" y="44958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6858000" y="1884363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6781800" y="4668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4648200" y="44958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NOT B</a:t>
            </a:r>
          </a:p>
        </p:txBody>
      </p:sp>
      <p:sp>
        <p:nvSpPr>
          <p:cNvPr id="996457" name="Rectangle 105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3200" b="1">
                <a:solidFill>
                  <a:schemeClr val="tx2"/>
                </a:solidFill>
              </a:rPr>
              <a:t>Expressiveness:</a:t>
            </a:r>
            <a:br>
              <a:rPr lang="en-US" sz="3200" b="1">
                <a:solidFill>
                  <a:schemeClr val="tx2"/>
                </a:solidFill>
              </a:rPr>
            </a:br>
            <a:r>
              <a:rPr lang="en-US" sz="3200" b="1">
                <a:solidFill>
                  <a:schemeClr val="tx2"/>
                </a:solidFill>
              </a:rPr>
              <a:t>2 attribute </a:t>
            </a:r>
            <a:r>
              <a:rPr lang="en-US" sz="3200" b="1">
                <a:solidFill>
                  <a:schemeClr val="tx2"/>
                </a:solidFill>
                <a:sym typeface="Wingdings" charset="0"/>
              </a:rPr>
              <a:t>    DTs        </a:t>
            </a:r>
            <a:endParaRPr lang="en-US" sz="3200" b="1" baseline="30000">
              <a:solidFill>
                <a:schemeClr val="tx2"/>
              </a:solidFill>
            </a:endParaRP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/>
              <a:t>2</a:t>
            </a:r>
            <a:r>
              <a:rPr lang="en-US" sz="2000" baseline="30000"/>
              <a:t>2</a:t>
            </a:r>
            <a:r>
              <a:rPr lang="en-US" sz="2000" baseline="60000"/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62512" y="2286000"/>
            <a:ext cx="1309688" cy="1066800"/>
            <a:chOff x="2514600" y="685800"/>
            <a:chExt cx="1309688" cy="1066800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105400" y="4953000"/>
            <a:ext cx="1306513" cy="1143000"/>
            <a:chOff x="7467600" y="4572000"/>
            <a:chExt cx="1306513" cy="1143000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5867400" y="5119687"/>
            <a:ext cx="3161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/>
              <a:t>(ID3 </a:t>
            </a: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sz="18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sz="1800" b="1" dirty="0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sz="1800" b="1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2400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“most significant”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81000" y="2286000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685800" y="5486400"/>
            <a:ext cx="4106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Let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s build  our decision  tree </a:t>
            </a:r>
          </a:p>
          <a:p>
            <a:r>
              <a:rPr lang="en-US"/>
              <a:t>starting with the  attribute Food,</a:t>
            </a:r>
          </a:p>
          <a:p>
            <a:r>
              <a:rPr lang="en-US"/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1644650" y="2362200"/>
            <a:ext cx="2546350" cy="1066800"/>
            <a:chOff x="1564" y="576"/>
            <a:chExt cx="1604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228600" y="15240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717550" y="24034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752475" y="30130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0" y="3733800"/>
            <a:ext cx="3251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Attributes:  </a:t>
            </a:r>
          </a:p>
          <a:p>
            <a:pPr>
              <a:buFontTx/>
              <a:buChar char="•"/>
            </a:pPr>
            <a:r>
              <a:rPr lang="en-US"/>
              <a:t>Food with values g,m,y</a:t>
            </a:r>
          </a:p>
          <a:p>
            <a:pPr>
              <a:buFontTx/>
              <a:buChar char="•"/>
            </a:pPr>
            <a:r>
              <a:rPr lang="en-US"/>
              <a:t>Speedy? with values y,n</a:t>
            </a:r>
          </a:p>
          <a:p>
            <a:pPr>
              <a:buFontTx/>
              <a:buChar char="•"/>
            </a:pPr>
            <a:r>
              <a:rPr lang="en-US"/>
              <a:t>Price, with values a, h</a:t>
            </a:r>
          </a:p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7550" y="2665413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68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/>
              <a:t>Top-Down Induction of Decision Tree:</a:t>
            </a:r>
            <a:br>
              <a:rPr lang="en-US"/>
            </a:br>
            <a:r>
              <a:rPr lang="en-US"/>
              <a:t>Big Tip Example </a:t>
            </a:r>
          </a:p>
        </p:txBody>
      </p:sp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5791200" y="1524000"/>
            <a:ext cx="187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1219200" y="2133600"/>
            <a:ext cx="820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6400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52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1143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1524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457200" y="259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2514600" y="2971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1371600" y="27432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228600" y="6216650"/>
            <a:ext cx="2878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How many + and - examples </a:t>
            </a:r>
          </a:p>
          <a:p>
            <a:r>
              <a:rPr lang="en-US" sz="1800"/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7985125" y="17938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8001000" y="2133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2482850" y="914400"/>
            <a:ext cx="2546350" cy="1066800"/>
            <a:chOff x="1564" y="576"/>
            <a:chExt cx="1604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0" y="4038600"/>
            <a:ext cx="412750" cy="492125"/>
            <a:chOff x="1564" y="890"/>
            <a:chExt cx="260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3200400" y="2590800"/>
            <a:ext cx="2546350" cy="1066800"/>
            <a:chOff x="96" y="1728"/>
            <a:chExt cx="1604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308" cy="310"/>
              <a:chOff x="2438" y="2570"/>
              <a:chExt cx="308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12" cy="310"/>
              <a:chOff x="2227" y="2570"/>
              <a:chExt cx="21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12" cy="310"/>
              <a:chOff x="2227" y="2570"/>
              <a:chExt cx="21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12" cy="310"/>
              <a:chOff x="2227" y="2570"/>
              <a:chExt cx="21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12" cy="310"/>
              <a:chOff x="2227" y="2570"/>
              <a:chExt cx="21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12" cy="310"/>
              <a:chOff x="2227" y="2570"/>
              <a:chExt cx="21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12" cy="310"/>
              <a:chOff x="1564" y="890"/>
              <a:chExt cx="21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990600" y="4038600"/>
            <a:ext cx="717550" cy="492125"/>
            <a:chOff x="2016" y="2426"/>
            <a:chExt cx="45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12" cy="310"/>
              <a:chOff x="1564" y="890"/>
              <a:chExt cx="21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12" cy="310"/>
              <a:chOff x="1564" y="890"/>
              <a:chExt cx="21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99060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276600" y="6292850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Let</a:t>
            </a:r>
            <a:r>
              <a:rPr lang="ja-JP" altLang="en-US" sz="1800">
                <a:latin typeface="Arial"/>
              </a:rPr>
              <a:t>’</a:t>
            </a:r>
            <a:r>
              <a:rPr lang="en-US" sz="1800"/>
              <a:t>s consider next </a:t>
            </a:r>
          </a:p>
          <a:p>
            <a:r>
              <a:rPr lang="en-US" sz="1800"/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3108325" y="3733800"/>
            <a:ext cx="1555750" cy="955675"/>
            <a:chOff x="1958" y="2352"/>
            <a:chExt cx="980" cy="602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68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1158875" y="5146675"/>
            <a:ext cx="2133600" cy="492125"/>
            <a:chOff x="730" y="3242"/>
            <a:chExt cx="1344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308" cy="310"/>
              <a:chOff x="2438" y="2570"/>
              <a:chExt cx="308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12" cy="310"/>
              <a:chOff x="2227" y="2570"/>
              <a:chExt cx="21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12" cy="310"/>
              <a:chOff x="2227" y="2570"/>
              <a:chExt cx="21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12" cy="310"/>
              <a:chOff x="2227" y="2570"/>
              <a:chExt cx="21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12" cy="310"/>
              <a:chOff x="2227" y="2570"/>
              <a:chExt cx="21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5073650" y="4079875"/>
            <a:ext cx="336550" cy="1025525"/>
            <a:chOff x="3072" y="2640"/>
            <a:chExt cx="21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12" cy="310"/>
              <a:chOff x="2227" y="2570"/>
              <a:chExt cx="21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12" cy="310"/>
              <a:chOff x="1564" y="890"/>
              <a:chExt cx="21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2667000" y="4648200"/>
            <a:ext cx="744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3641725" y="4572000"/>
            <a:ext cx="1250950" cy="879475"/>
            <a:chOff x="2294" y="2880"/>
            <a:chExt cx="788" cy="554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51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3810000" y="5791200"/>
            <a:ext cx="336550" cy="492125"/>
            <a:chOff x="2227" y="2570"/>
            <a:chExt cx="21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4724400" y="5867400"/>
            <a:ext cx="336550" cy="492125"/>
            <a:chOff x="1564" y="890"/>
            <a:chExt cx="21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3675063" y="5400675"/>
            <a:ext cx="7445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4614863" y="5400675"/>
            <a:ext cx="5667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Node “done” when uniform label or “no</a:t>
            </a:r>
          </a:p>
          <a:p>
            <a:r>
              <a:rPr lang="en-US" b="1" dirty="0">
                <a:solidFill>
                  <a:srgbClr val="FF0000"/>
                </a:solidFill>
              </a:rPr>
              <a:t>further</a:t>
            </a:r>
          </a:p>
          <a:p>
            <a:r>
              <a:rPr lang="en-US" b="1" dirty="0">
                <a:solidFill>
                  <a:srgbClr val="FF0000"/>
                </a:solidFill>
              </a:rPr>
              <a:t>uncertainty.”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533400" y="1981200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7772400" cy="1143000"/>
          </a:xfrm>
        </p:spPr>
        <p:txBody>
          <a:bodyPr/>
          <a:lstStyle/>
          <a:p>
            <a:pPr algn="l"/>
            <a:r>
              <a:rPr lang="en-US"/>
              <a:t>Top-Down Induction </a:t>
            </a:r>
            <a:br>
              <a:rPr lang="en-US"/>
            </a:br>
            <a:r>
              <a:rPr lang="en-US"/>
              <a:t>of DT (simplified)</a:t>
            </a:r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Subtree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TDIDT(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/>
        </p:nvGraphicFramePr>
        <p:xfrm>
          <a:off x="1828800" y="5029200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92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/>
        </p:nvGraphicFramePr>
        <p:xfrm>
          <a:off x="2286000" y="6472238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93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472238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533400" y="6434138"/>
            <a:ext cx="4572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000" dirty="0"/>
              <a:t>Training Data: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sz="2000" dirty="0"/>
          </a:p>
        </p:txBody>
      </p:sp>
      <p:pic>
        <p:nvPicPr>
          <p:cNvPr id="94005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3" y="0"/>
            <a:ext cx="4656137" cy="2297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533400" y="1905000"/>
            <a:ext cx="6477000" cy="1524000"/>
            <a:chOff x="336" y="1200"/>
            <a:chExt cx="4080" cy="960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 flipV="1">
              <a:off x="2736" y="1200"/>
              <a:ext cx="288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 flipV="1">
              <a:off x="2736" y="1296"/>
              <a:ext cx="864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09600" y="2133600"/>
            <a:ext cx="7010400" cy="3733800"/>
            <a:chOff x="384" y="1344"/>
            <a:chExt cx="4416" cy="2352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1344"/>
              <a:ext cx="576" cy="13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0062" name="Rectangle 30"/>
          <p:cNvSpPr>
            <a:spLocks noChangeArrowheads="1"/>
          </p:cNvSpPr>
          <p:nvPr/>
        </p:nvSpPr>
        <p:spPr bwMode="auto">
          <a:xfrm>
            <a:off x="7010400" y="1295400"/>
            <a:ext cx="152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533400" y="3429000"/>
            <a:ext cx="6477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19800" y="1752600"/>
            <a:ext cx="114300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0070" name="Text Box 38"/>
          <p:cNvSpPr txBox="1">
            <a:spLocks noChangeArrowheads="1"/>
          </p:cNvSpPr>
          <p:nvPr/>
        </p:nvSpPr>
        <p:spPr bwMode="auto">
          <a:xfrm>
            <a:off x="7162800" y="1371600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2" grpId="0" animBg="1"/>
      <p:bldP spid="940065" grpId="0" animBg="1"/>
      <p:bldP spid="940068" grpId="0" animBg="1"/>
      <p:bldP spid="9400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Picking the Best Attribute to Split 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381000" y="4267200"/>
            <a:ext cx="7772400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Key Heuristics: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FF0000"/>
                </a:solidFill>
              </a:rPr>
              <a:t>Pick attribute that </a:t>
            </a:r>
            <a:r>
              <a:rPr lang="en-US" sz="2000" b="1" i="1" dirty="0">
                <a:solidFill>
                  <a:srgbClr val="FF0000"/>
                </a:solidFill>
              </a:rPr>
              <a:t>maximizes information (Information Gain)</a:t>
            </a:r>
          </a:p>
          <a:p>
            <a:pPr lvl="1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     i.e. “most informative”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/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077200" y="48768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840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12 examples</a:t>
            </a:r>
          </a:p>
          <a:p>
            <a:r>
              <a:rPr lang="en-US"/>
              <a:t>6 +</a:t>
            </a:r>
          </a:p>
          <a:p>
            <a:r>
              <a:rPr lang="en-US"/>
              <a:t>6 -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4038600" y="4648200"/>
            <a:ext cx="3567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573956" y="5486400"/>
            <a:ext cx="7543652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A perfect attribute would </a:t>
            </a:r>
            <a:r>
              <a:rPr lang="en-US" dirty="0">
                <a:solidFill>
                  <a:srgbClr val="FF0000"/>
                </a:solidFill>
              </a:rPr>
              <a:t>ideally</a:t>
            </a:r>
            <a:r>
              <a:rPr lang="en-US" dirty="0"/>
              <a:t> divide the </a:t>
            </a:r>
          </a:p>
          <a:p>
            <a:r>
              <a:rPr lang="en-US" dirty="0"/>
              <a:t>examples into sub-sets that are </a:t>
            </a:r>
            <a:r>
              <a:rPr lang="en-US" dirty="0">
                <a:solidFill>
                  <a:srgbClr val="FF0000"/>
                </a:solidFill>
              </a:rPr>
              <a:t>all positive or all negative</a:t>
            </a:r>
            <a:r>
              <a:rPr lang="en-US" dirty="0"/>
              <a:t>…</a:t>
            </a:r>
          </a:p>
          <a:p>
            <a:r>
              <a:rPr lang="en-US" dirty="0"/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669925" y="4537075"/>
            <a:ext cx="290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Is this a good attribute</a:t>
            </a:r>
          </a:p>
          <a:p>
            <a:pPr algn="ctr"/>
            <a:r>
              <a:rPr lang="en-US"/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593725" y="1870075"/>
            <a:ext cx="524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Goal: trees with short paths to leaf nodes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5105400" y="4724400"/>
            <a:ext cx="242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2057400" y="4267200"/>
            <a:ext cx="448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>
                <a:sym typeface="Wingdings" charset="0"/>
              </a:rPr>
              <a:t> </a:t>
            </a:r>
            <a:r>
              <a:rPr lang="en-US" sz="2000">
                <a:solidFill>
                  <a:schemeClr val="accent2"/>
                </a:solidFill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5410200"/>
            <a:ext cx="4658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One of the most successful and impactful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mathematical theories known.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33400" y="5029200"/>
            <a:ext cx="78708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</a:rPr>
              <a:t>Scale:</a:t>
            </a:r>
            <a:r>
              <a:rPr lang="en-US" dirty="0"/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624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(or Entropy)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457200" y="3124200"/>
            <a:ext cx="8382000" cy="321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biased coin </a:t>
            </a:r>
            <a:r>
              <a:rPr lang="en-US" sz="2000" dirty="0">
                <a:sym typeface="Wingdings" charset="0"/>
              </a:rPr>
              <a:t> prior &lt;1/100,99/100&gt;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>
                <a:sym typeface="Wingdings" charset="0"/>
              </a:rPr>
              <a:t> </a:t>
            </a: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I(1/100,99/100) = -1/100 log</a:t>
            </a:r>
            <a:r>
              <a:rPr lang="en-US" sz="2000" baseline="-25000" dirty="0"/>
              <a:t>2</a:t>
            </a:r>
            <a:r>
              <a:rPr lang="en-US" sz="2000" dirty="0"/>
              <a:t>(1/100) –99/100 log</a:t>
            </a:r>
            <a:r>
              <a:rPr lang="en-US" sz="2000" baseline="-25000" dirty="0"/>
              <a:t>2</a:t>
            </a:r>
            <a:r>
              <a:rPr lang="en-US" sz="2000" dirty="0"/>
              <a:t>(99/100)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                             = 0.08 bits (so not much information gained from “answer.”)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Example – fully biased coin </a:t>
            </a:r>
            <a:r>
              <a:rPr lang="en-US" sz="2000" dirty="0">
                <a:sym typeface="Wingdings" charset="0"/>
              </a:rPr>
              <a:t> prior &lt;1,0&gt;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000" dirty="0"/>
              <a:t>		I(1,0) = -1 log</a:t>
            </a:r>
            <a:r>
              <a:rPr lang="en-US" sz="2000" baseline="-25000" dirty="0"/>
              <a:t>2</a:t>
            </a:r>
            <a:r>
              <a:rPr lang="en-US" sz="2000" dirty="0"/>
              <a:t>(1) – 0 log</a:t>
            </a:r>
            <a:r>
              <a:rPr lang="en-US" sz="2000" baseline="-25000" dirty="0"/>
              <a:t>2</a:t>
            </a:r>
            <a:r>
              <a:rPr lang="en-US" sz="2000" dirty="0"/>
              <a:t>(0) = 0 bits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/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2000" dirty="0"/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5562600" y="5715000"/>
            <a:ext cx="147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0 log</a:t>
            </a:r>
            <a:r>
              <a:rPr lang="en-US" sz="2000" baseline="-25000"/>
              <a:t>2</a:t>
            </a:r>
            <a:r>
              <a:rPr lang="en-US" sz="2000"/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3886200" y="6096000"/>
            <a:ext cx="354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5486400" y="2571750"/>
            <a:ext cx="4572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1800" dirty="0"/>
              <a:t>(Also called </a:t>
            </a:r>
            <a:r>
              <a:rPr lang="en-US" sz="1800" dirty="0">
                <a:solidFill>
                  <a:srgbClr val="FF0000"/>
                </a:solidFill>
              </a:rPr>
              <a:t>entropy</a:t>
            </a:r>
            <a:r>
              <a:rPr lang="en-US" sz="1800" dirty="0"/>
              <a:t> of the prior.)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3505200" y="1905000"/>
            <a:ext cx="3008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1746138" y="5867400"/>
            <a:ext cx="5894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more uniform</a:t>
            </a:r>
            <a:r>
              <a:rPr lang="en-US" dirty="0"/>
              <a:t> the probability distribution,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greater is its entropy</a:t>
            </a:r>
            <a:r>
              <a:rPr lang="en-US" dirty="0"/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1752600" y="2362200"/>
            <a:ext cx="5395913" cy="3541713"/>
            <a:chOff x="662" y="1418"/>
            <a:chExt cx="3942" cy="2645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64" cy="2527"/>
              <a:chOff x="1440" y="1536"/>
              <a:chExt cx="3164" cy="2527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418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4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p</a:t>
                </a: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229600" cy="609600"/>
          </a:xfrm>
        </p:spPr>
        <p:txBody>
          <a:bodyPr/>
          <a:lstStyle/>
          <a:p>
            <a:r>
              <a:rPr lang="en-US" sz="2800"/>
              <a:t>Information or </a:t>
            </a:r>
            <a:br>
              <a:rPr lang="en-US" sz="2800"/>
            </a:br>
            <a:r>
              <a:rPr lang="en-US" sz="2800"/>
              <a:t>Entropy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447800"/>
            <a:ext cx="8763000" cy="5410200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/>
            <a:r>
              <a:rPr lang="en-US" dirty="0"/>
              <a:t>	</a:t>
            </a:r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/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962400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762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
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6477000" y="1524000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12 examples</a:t>
            </a:r>
          </a:p>
          <a:p>
            <a:r>
              <a:rPr lang="en-US" dirty="0"/>
              <a:t>6 +</a:t>
            </a:r>
          </a:p>
          <a:p>
            <a:r>
              <a:rPr lang="en-US" dirty="0"/>
              <a:t>6 -</a:t>
            </a:r>
          </a:p>
          <a:p>
            <a:endParaRPr lang="en-US" dirty="0"/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1050925" y="5105400"/>
            <a:ext cx="6888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p = n = 6; I(0.5,0.5) = -0.5 log2(0.5) –0.5 log2(0.5) = 1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914400" y="5715000"/>
            <a:ext cx="61334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So, we need 1 bit of info to classify a randomly picked example,</a:t>
            </a:r>
          </a:p>
          <a:p>
            <a:r>
              <a:rPr lang="en-US" sz="1800" dirty="0"/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6491288" y="2971800"/>
            <a:ext cx="2635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What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the entropy</a:t>
            </a:r>
          </a:p>
          <a:p>
            <a:r>
              <a:rPr lang="en-US" dirty="0"/>
              <a:t>of this collection of </a:t>
            </a:r>
          </a:p>
          <a:p>
            <a:r>
              <a:rPr lang="en-US" dirty="0"/>
              <a:t>examples?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/>
              <a:t>Choosing an attribute: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543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</a:p>
          <a:p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3429000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1447800" y="3581400"/>
            <a:ext cx="6629400" cy="1489139"/>
            <a:chOff x="912" y="2400"/>
            <a:chExt cx="4128" cy="1574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Remainder(A) </a:t>
              </a:r>
              <a:r>
                <a:rPr lang="en-US" dirty="0">
                  <a:sym typeface="Wingdings" charset="0"/>
                </a:rPr>
                <a:t> gives us </a:t>
              </a:r>
              <a:r>
                <a:rPr lang="en-US" dirty="0">
                  <a:solidFill>
                    <a:srgbClr val="FF0000"/>
                  </a:solidFill>
                  <a:sym typeface="Wingdings" charset="0"/>
                </a:rPr>
                <a:t>the remaining uncertainty</a:t>
              </a:r>
              <a:r>
                <a:rPr lang="en-US" dirty="0">
                  <a:sym typeface="Wingdings" charset="0"/>
                </a:rPr>
                <a:t> after getting info on attribute A.</a:t>
              </a:r>
              <a:endParaRPr lang="en-US" dirty="0"/>
            </a:p>
            <a:p>
              <a:pPr>
                <a:spcBef>
                  <a:spcPct val="50000"/>
                </a:spcBef>
              </a:pPr>
              <a:endParaRPr lang="en-US" sz="20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772400" cy="4114800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1371600" y="5257798"/>
            <a:ext cx="7469192" cy="1295399"/>
            <a:chOff x="864" y="3312"/>
            <a:chExt cx="4705" cy="816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76" y="3312"/>
              <a:ext cx="259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592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C20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89AA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26DB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9AA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30192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05000"/>
            <a:ext cx="8839200" cy="5410200"/>
          </a:xfrm>
        </p:spPr>
        <p:txBody>
          <a:bodyPr/>
          <a:lstStyle/>
          <a:p>
            <a:r>
              <a:rPr lang="en-US"/>
              <a:t>Measures the </a:t>
            </a:r>
            <a:r>
              <a:rPr lang="en-US">
                <a:solidFill>
                  <a:schemeClr val="accent2"/>
                </a:solidFill>
              </a:rPr>
              <a:t>expected reduction in entropy</a:t>
            </a:r>
            <a:r>
              <a:rPr lang="en-US"/>
              <a:t>. The higher the Information Gain (IG), or just Gain, with respect to an attribute A , the more is the expected reduction in entropy.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where </a:t>
            </a:r>
            <a:r>
              <a:rPr lang="en-US">
                <a:solidFill>
                  <a:srgbClr val="FF0000"/>
                </a:solidFill>
              </a:rPr>
              <a:t>Values(A)</a:t>
            </a:r>
            <a:r>
              <a:rPr lang="en-US"/>
              <a:t> is the set of all </a:t>
            </a:r>
            <a:r>
              <a:rPr lang="en-US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 baseline="-25000">
                <a:solidFill>
                  <a:srgbClr val="FF0000"/>
                </a:solidFill>
              </a:rPr>
              <a:t>v</a:t>
            </a:r>
            <a:r>
              <a:rPr lang="en-US"/>
              <a:t> is the subset of S for which attribute A has value v.</a:t>
            </a:r>
          </a:p>
        </p:txBody>
      </p:sp>
      <p:graphicFrame>
        <p:nvGraphicFramePr>
          <p:cNvPr id="771076" name="Object 4"/>
          <p:cNvGraphicFramePr>
            <a:graphicFrameLocks noChangeAspect="1"/>
          </p:cNvGraphicFramePr>
          <p:nvPr/>
        </p:nvGraphicFramePr>
        <p:xfrm>
          <a:off x="1371600" y="2895600"/>
          <a:ext cx="6553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03" name="Photo Editor Photo" r:id="rId3" imgW="4001058" imgH="485586" progId="MSPhotoEd.3">
                  <p:embed/>
                </p:oleObj>
              </mc:Choice>
              <mc:Fallback>
                <p:oleObj name="Photo Editor Photo" r:id="rId3" imgW="4001058" imgH="485586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6553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5638800" y="2514600"/>
            <a:ext cx="3287713" cy="1752600"/>
            <a:chOff x="3552" y="1584"/>
            <a:chExt cx="2071" cy="1104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552" y="1680"/>
              <a:ext cx="528" cy="10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9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Weight of each subclass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915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Used in ID3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Iterative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Dichotomiser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3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) Ross Quinlan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019300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65197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C"/>
                </a:solidFill>
              </a:rPr>
              <a:t>What if we used attribute “example label” uniquely</a:t>
            </a:r>
          </a:p>
          <a:p>
            <a:r>
              <a:rPr lang="en-US" dirty="0">
                <a:solidFill>
                  <a:srgbClr val="3333CC"/>
                </a:solidFill>
              </a:rPr>
              <a:t>specifying the answer? Info gain? Issue?</a:t>
            </a:r>
          </a:p>
          <a:p>
            <a:r>
              <a:rPr lang="en-US" dirty="0">
                <a:solidFill>
                  <a:srgbClr val="3333CC"/>
                </a:solidFill>
              </a:rPr>
              <a:t>High branching: can correct with “info gain ratio”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2800" y="2971800"/>
            <a:ext cx="144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 gain?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2895600" cy="2325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352800" cy="2406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228600" y="5181600"/>
            <a:ext cx="5792271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/>
              <a:t>Substantially simpler than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true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tree ---</a:t>
            </a:r>
          </a:p>
          <a:p>
            <a:pPr>
              <a:spcBef>
                <a:spcPct val="20000"/>
              </a:spcBef>
            </a:pPr>
            <a:r>
              <a:rPr lang="en-US" dirty="0"/>
              <a:t>but a more complex hypothesis isn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justified</a:t>
            </a:r>
          </a:p>
          <a:p>
            <a:pPr>
              <a:spcBef>
                <a:spcPct val="20000"/>
              </a:spcBef>
            </a:pPr>
            <a:r>
              <a:rPr lang="en-US" dirty="0"/>
              <a:t>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6116568" y="2057400"/>
            <a:ext cx="30497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dirty="0">
                <a:latin typeface="Arial"/>
              </a:rPr>
              <a:t>“</a:t>
            </a:r>
            <a:r>
              <a:rPr lang="en-US" altLang="ja-JP" dirty="0">
                <a:latin typeface="Arial"/>
              </a:rPr>
              <a:t>personal </a:t>
            </a:r>
            <a:r>
              <a:rPr lang="en-US" dirty="0"/>
              <a:t>R&amp;N Tree</a:t>
            </a:r>
            <a:r>
              <a:rPr lang="ja-JP" altLang="en-US" dirty="0">
                <a:latin typeface="Arial"/>
              </a:rPr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Inductive Bias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914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2800" b="1" dirty="0">
                <a:solidFill>
                  <a:srgbClr val="FF0000"/>
                </a:solidFill>
              </a:rPr>
              <a:t>Evaluation Methodology</a:t>
            </a:r>
          </a:p>
          <a:p>
            <a:pPr algn="r"/>
            <a:r>
              <a:rPr lang="en-US" sz="2800" b="1" dirty="0">
                <a:solidFill>
                  <a:srgbClr val="FF0000"/>
                </a:solidFill>
              </a:rPr>
              <a:t>General for </a:t>
            </a:r>
            <a:r>
              <a:rPr lang="en-US" sz="2800" b="1">
                <a:solidFill>
                  <a:srgbClr val="FF0000"/>
                </a:solidFill>
              </a:rPr>
              <a:t>Machine Learning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Evaluation Methodology</a:t>
            </a: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9916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FontTx/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FontTx/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FontTx/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FontTx/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  <a:p>
            <a:pPr marL="230188" indent="-230188"/>
            <a:endParaRPr lang="en-US" b="1" dirty="0">
              <a:solidFill>
                <a:srgbClr val="FF0000"/>
              </a:solidFill>
            </a:endParaRPr>
          </a:p>
          <a:p>
            <a:pPr marL="230188" indent="-230188"/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5094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How to evaluate the quality of a learning algorithm, i.e.,:</a:t>
            </a:r>
          </a:p>
          <a:p>
            <a:r>
              <a:rPr lang="en-US" sz="2000" dirty="0"/>
              <a:t>	</a:t>
            </a:r>
            <a:r>
              <a:rPr lang="en-US" sz="2000" b="1" dirty="0">
                <a:solidFill>
                  <a:schemeClr val="accent2"/>
                </a:solidFill>
              </a:rPr>
              <a:t>How good are  the </a:t>
            </a:r>
            <a:r>
              <a:rPr lang="en-US" sz="2000" b="1">
                <a:solidFill>
                  <a:schemeClr val="accent2"/>
                </a:solidFill>
              </a:rPr>
              <a:t>hypotheses produced </a:t>
            </a:r>
            <a:r>
              <a:rPr lang="en-US" sz="2000" b="1" dirty="0">
                <a:solidFill>
                  <a:schemeClr val="accent2"/>
                </a:solidFill>
              </a:rPr>
              <a:t>by the learning algorithm? </a:t>
            </a:r>
          </a:p>
          <a:p>
            <a:r>
              <a:rPr lang="en-US" sz="2000" b="1" dirty="0">
                <a:solidFill>
                  <a:schemeClr val="accent2"/>
                </a:solidFill>
              </a:rPr>
              <a:t>	How good are they at classifying unseen examples?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Peeking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533400"/>
            <a:ext cx="7772400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749339" y="3204627"/>
            <a:ext cx="784852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b="1" dirty="0">
                <a:solidFill>
                  <a:srgbClr val="FF0000"/>
                </a:solidFill>
              </a:rPr>
              <a:t>Voila: Peeking occurred! Why?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The hypothesis was selected </a:t>
            </a:r>
            <a:r>
              <a:rPr lang="en-US" sz="2000" dirty="0">
                <a:solidFill>
                  <a:schemeClr val="accent2"/>
                </a:solidFill>
              </a:rPr>
              <a:t>on the basis of its performance on the </a:t>
            </a:r>
            <a:r>
              <a:rPr lang="en-US" sz="2000" b="1" dirty="0">
                <a:solidFill>
                  <a:srgbClr val="FF0000"/>
                </a:solidFill>
              </a:rPr>
              <a:t>test set</a:t>
            </a:r>
            <a:r>
              <a:rPr lang="en-US" sz="2000" dirty="0"/>
              <a:t>, 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so </a:t>
            </a:r>
            <a:r>
              <a:rPr lang="en-US" sz="2000" dirty="0">
                <a:solidFill>
                  <a:schemeClr val="accent2"/>
                </a:solidFill>
              </a:rPr>
              <a:t>information about the test set has leaked</a:t>
            </a:r>
            <a:r>
              <a:rPr lang="en-US" sz="2000" dirty="0"/>
              <a:t> into the </a:t>
            </a:r>
            <a:r>
              <a:rPr lang="en-US" sz="2000" dirty="0">
                <a:solidFill>
                  <a:schemeClr val="accent2"/>
                </a:solidFill>
              </a:rPr>
              <a:t>learning algorithm</a:t>
            </a:r>
            <a:r>
              <a:rPr lang="en-US" sz="2000" dirty="0"/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2057400" y="4572000"/>
            <a:ext cx="6124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504" y="5410200"/>
            <a:ext cx="777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competitions, such as the “Netflix $1M challenge,”</a:t>
            </a:r>
          </a:p>
          <a:p>
            <a:r>
              <a:rPr lang="en-US" dirty="0"/>
              <a:t>test set is not revealed to the competitors. (Data is held back.)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503238"/>
          </a:xfrm>
        </p:spPr>
        <p:txBody>
          <a:bodyPr/>
          <a:lstStyle/>
          <a:p>
            <a:r>
              <a:rPr lang="en-US" sz="2800"/>
              <a:t>Test/Training Split</a:t>
            </a:r>
          </a:p>
        </p:txBody>
      </p:sp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3094038" y="2133600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Real-world Process</a:t>
            </a:r>
            <a:endParaRPr lang="en-US" i="1"/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427038" y="4048125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 …, (x</a:t>
            </a:r>
            <a:r>
              <a:rPr lang="en-US" i="1" baseline="-25000"/>
              <a:t>n</a:t>
            </a:r>
            <a:r>
              <a:rPr lang="en-US" i="1"/>
              <a:t>,y</a:t>
            </a:r>
            <a:r>
              <a:rPr lang="en-US" i="1" baseline="-25000"/>
              <a:t>n</a:t>
            </a:r>
            <a:r>
              <a:rPr lang="en-US" i="1"/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4176713" y="4276725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6370638" y="4048125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(x</a:t>
            </a:r>
            <a:r>
              <a:rPr lang="en-US" i="1" baseline="-25000"/>
              <a:t>1</a:t>
            </a:r>
            <a:r>
              <a:rPr lang="en-US" i="1"/>
              <a:t>,y</a:t>
            </a:r>
            <a:r>
              <a:rPr lang="en-US" i="1" baseline="-25000"/>
              <a:t>1</a:t>
            </a:r>
            <a:r>
              <a:rPr lang="en-US" i="1"/>
              <a:t>),…(x</a:t>
            </a:r>
            <a:r>
              <a:rPr lang="en-US" i="1" baseline="-25000"/>
              <a:t>k</a:t>
            </a:r>
            <a:r>
              <a:rPr lang="en-US" i="1"/>
              <a:t>,y</a:t>
            </a:r>
            <a:r>
              <a:rPr lang="en-US" i="1" baseline="-25000"/>
              <a:t>k</a:t>
            </a:r>
            <a:r>
              <a:rPr lang="en-US" i="1"/>
              <a:t>)</a:t>
            </a:r>
            <a:r>
              <a:rPr lang="en-US"/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2713038" y="3575050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33988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55324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5378450" y="3575050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427038" y="3971925"/>
            <a:ext cx="2576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Training Data </a:t>
            </a:r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6370638" y="3971925"/>
            <a:ext cx="230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Test Data </a:t>
            </a:r>
            <a:r>
              <a:rPr lang="en-US" i="1"/>
              <a:t>D</a:t>
            </a:r>
            <a:r>
              <a:rPr lang="en-US" i="1" baseline="-25000"/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104298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598963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5608638" y="4124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3322638" y="4124325"/>
            <a:ext cx="801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D</a:t>
            </a:r>
            <a:r>
              <a:rPr lang="en-US" i="1" baseline="-25000"/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4073525" y="3344863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Data </a:t>
            </a:r>
            <a:r>
              <a:rPr lang="en-US" i="1"/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4730750" y="2874963"/>
            <a:ext cx="2189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4676775" y="2933700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7396" name="Line 20"/>
          <p:cNvSpPr>
            <a:spLocks noChangeShapeType="1"/>
          </p:cNvSpPr>
          <p:nvPr/>
        </p:nvSpPr>
        <p:spPr bwMode="auto">
          <a:xfrm>
            <a:off x="238125" y="930275"/>
            <a:ext cx="867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762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462463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304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902" y="3452229"/>
            <a:ext cx="168698" cy="205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r>
              <a:rPr lang="en-US"/>
              <a:t>Learning can be seen as </a:t>
            </a:r>
            <a:r>
              <a:rPr lang="en-US">
                <a:solidFill>
                  <a:schemeClr val="accent2"/>
                </a:solidFill>
              </a:rPr>
              <a:t>fitting a function</a:t>
            </a:r>
            <a:r>
              <a:rPr lang="en-US"/>
              <a:t> to the data. We can consider </a:t>
            </a:r>
          </a:p>
          <a:p>
            <a:r>
              <a:rPr lang="en-US">
                <a:solidFill>
                  <a:schemeClr val="accent2"/>
                </a:solidFill>
              </a:rPr>
              <a:t>different  target functions</a:t>
            </a:r>
            <a:r>
              <a:rPr lang="en-US"/>
              <a:t> and therefore different hypothesis spaces. </a:t>
            </a:r>
          </a:p>
          <a:p>
            <a:r>
              <a:rPr lang="en-US"/>
              <a:t>Examples:</a:t>
            </a:r>
          </a:p>
          <a:p>
            <a:r>
              <a:rPr lang="en-US"/>
              <a:t>Propositional if-then rules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First-order if-then rules </a:t>
            </a:r>
          </a:p>
          <a:p>
            <a:r>
              <a:rPr lang="en-US"/>
              <a:t>First-order logic  theory</a:t>
            </a:r>
          </a:p>
          <a:p>
            <a:r>
              <a:rPr lang="en-US"/>
              <a:t>Linear functions</a:t>
            </a:r>
          </a:p>
          <a:p>
            <a:r>
              <a:rPr lang="en-US"/>
              <a:t>Polynomials of  degree at most k</a:t>
            </a:r>
          </a:p>
          <a:p>
            <a:r>
              <a:rPr lang="en-US"/>
              <a:t>Neural networks </a:t>
            </a:r>
          </a:p>
          <a:p>
            <a:r>
              <a:rPr lang="en-US"/>
              <a:t>Java programs</a:t>
            </a:r>
          </a:p>
          <a:p>
            <a:r>
              <a:rPr lang="en-US"/>
              <a:t>Turing machine</a:t>
            </a:r>
          </a:p>
          <a:p>
            <a:r>
              <a:rPr lang="en-US"/>
              <a:t>Etc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3276600" y="518160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Tradeoff between expressiveness</a:t>
            </a:r>
            <a:r>
              <a:rPr lang="en-US" sz="2000" i="1" dirty="0"/>
              <a:t> of</a:t>
            </a:r>
          </a:p>
          <a:p>
            <a:pPr algn="ctr"/>
            <a:r>
              <a:rPr lang="en-US" sz="2000" i="1" dirty="0"/>
              <a:t> a hypothesis space and the 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complexity of finding simple, consistent hypotheses</a:t>
            </a:r>
          </a:p>
          <a:p>
            <a:pPr algn="ctr"/>
            <a:r>
              <a:rPr lang="en-US" sz="2000" i="1" dirty="0"/>
              <a:t> within the space</a:t>
            </a:r>
            <a:r>
              <a:rPr lang="en-US" i="1" dirty="0"/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4419600" y="29718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 learning problem</a:t>
            </a:r>
          </a:p>
          <a:p>
            <a:pPr algn="ctr"/>
            <a:r>
              <a:rPr lang="en-US"/>
              <a:t>is </a:t>
            </a:r>
            <a:r>
              <a:rPr lang="en-US">
                <a:solidFill>
                  <a:schemeClr val="accent2"/>
                </a:solidFill>
              </a:rPr>
              <a:t>realizable</a:t>
            </a:r>
            <a:r>
              <a:rPr lang="en-US"/>
              <a:t>  if its </a:t>
            </a:r>
            <a:r>
              <a:rPr lang="en-US">
                <a:solidFill>
                  <a:schemeClr val="accent2"/>
                </a:solidFill>
              </a:rPr>
              <a:t>hypothesis space contains the true function.</a:t>
            </a:r>
            <a:r>
              <a:rPr lang="en-US"/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800"/>
              <a:t>Learning Curve Graph</a:t>
            </a: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  on test set</a:t>
            </a:r>
            <a:r>
              <a:rPr lang="en-US" b="1" dirty="0"/>
              <a:t> – </a:t>
            </a:r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-1870642" y="2884488"/>
            <a:ext cx="51732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Prediction quality:</a:t>
            </a:r>
          </a:p>
          <a:p>
            <a:pPr algn="ctr"/>
            <a:r>
              <a:rPr lang="en-US" b="1" dirty="0"/>
              <a:t>Average Proportion correct on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3276600" y="152400"/>
            <a:ext cx="5334000" cy="1143000"/>
          </a:xfrm>
        </p:spPr>
        <p:txBody>
          <a:bodyPr/>
          <a:lstStyle/>
          <a:p>
            <a:r>
              <a:rPr lang="en-US" sz="2800"/>
              <a:t>Restaurant Example:</a:t>
            </a:r>
            <a:br>
              <a:rPr lang="en-US" sz="2800"/>
            </a:br>
            <a:r>
              <a:rPr lang="en-US" sz="2800"/>
              <a:t>Learning Curve</a:t>
            </a:r>
            <a:br>
              <a:rPr lang="en-US" sz="2800"/>
            </a:br>
            <a:endParaRPr lang="en-US" sz="280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3429000" y="3048000"/>
            <a:ext cx="4425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As the training set increases, 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so does the quality of prediction:</a:t>
            </a:r>
          </a:p>
          <a:p>
            <a:pPr algn="ctr"/>
            <a:r>
              <a:rPr lang="en-US" b="1">
                <a:solidFill>
                  <a:srgbClr val="FF0000"/>
                </a:solidFill>
                <a:sym typeface="Wingdings" charset="0"/>
              </a:rPr>
              <a:t>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“</a:t>
            </a:r>
            <a:r>
              <a:rPr lang="en-US" b="1">
                <a:solidFill>
                  <a:srgbClr val="FF0000"/>
                </a:solidFill>
              </a:rPr>
              <a:t>Happy curve</a:t>
            </a:r>
            <a:r>
              <a:rPr lang="ja-JP" altLang="en-US" b="1">
                <a:solidFill>
                  <a:srgbClr val="FF0000"/>
                </a:solidFill>
                <a:latin typeface="Arial"/>
              </a:rPr>
              <a:t>”</a:t>
            </a:r>
            <a:r>
              <a:rPr lang="en-US" b="1">
                <a:solidFill>
                  <a:srgbClr val="FF0000"/>
                </a:solidFill>
              </a:rPr>
              <a:t>  </a:t>
            </a:r>
            <a:r>
              <a:rPr lang="en-US" b="1">
                <a:solidFill>
                  <a:srgbClr val="FF0000"/>
                </a:solidFill>
                <a:sym typeface="Wingdings" charset="0"/>
              </a:rPr>
              <a:t>!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2667000" y="4572000"/>
            <a:ext cx="5408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ym typeface="Wingdings" charset="0"/>
              </a:rPr>
              <a:t> the learning algorithm is able to capture</a:t>
            </a:r>
          </a:p>
          <a:p>
            <a:r>
              <a:rPr lang="en-US">
                <a:sym typeface="Wingdings" charset="0"/>
              </a:rPr>
              <a:t> the pattern in the data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52600" y="1219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test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79329936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486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0" y="339226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 learning</a:t>
            </a:r>
            <a:br>
              <a:rPr lang="en-US" dirty="0"/>
            </a:br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40398059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Measure Precision </a:t>
            </a:r>
            <a:r>
              <a:rPr lang="en-US" sz="2400" dirty="0" err="1"/>
              <a:t>vs</a:t>
            </a:r>
            <a:r>
              <a:rPr lang="en-US" sz="2400" dirty="0"/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2327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76800" y="542642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3573" y="33922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81600" y="2133600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1515133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249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84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6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1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81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43045" y="3200400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7872" y="3255818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8036" y="3352800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6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11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81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84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636" y="4682836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19800" y="4973782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83036" y="5541818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53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96073" y="497378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171616351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70724971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838200"/>
          </a:xfrm>
        </p:spPr>
        <p:txBody>
          <a:bodyPr/>
          <a:lstStyle/>
          <a:p>
            <a:r>
              <a:rPr lang="en-US" sz="2800"/>
              <a:t>How well does it work?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41148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3352800"/>
            <a:ext cx="7924800" cy="4114800"/>
          </a:xfrm>
        </p:spPr>
        <p:txBody>
          <a:bodyPr/>
          <a:lstStyle/>
          <a:p>
            <a:r>
              <a:rPr lang="en-US"/>
              <a:t> </a:t>
            </a:r>
            <a:r>
              <a:rPr lang="en-US" sz="1800" b="1"/>
              <a:t>Input:</a:t>
            </a:r>
            <a:r>
              <a:rPr lang="en-US" sz="1800"/>
              <a:t> an object or situation described by a set of attributes (or features)</a:t>
            </a:r>
          </a:p>
          <a:p>
            <a:r>
              <a:rPr lang="en-US" sz="1800"/>
              <a:t> </a:t>
            </a:r>
            <a:r>
              <a:rPr lang="en-US" sz="1800" b="1"/>
              <a:t>Output:</a:t>
            </a:r>
            <a:r>
              <a:rPr lang="en-US" sz="180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– the predicts output value for the input.</a:t>
            </a:r>
          </a:p>
          <a:p>
            <a:endParaRPr lang="en-US" sz="1800"/>
          </a:p>
          <a:p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input</a:t>
            </a:r>
            <a:r>
              <a:rPr lang="en-US" sz="1800"/>
              <a:t> attributes and the </a:t>
            </a:r>
            <a:r>
              <a:rPr lang="en-US" sz="1800">
                <a:solidFill>
                  <a:schemeClr val="accent2"/>
                </a:solidFill>
              </a:rPr>
              <a:t>outputs</a:t>
            </a:r>
            <a:r>
              <a:rPr lang="en-US" sz="1800"/>
              <a:t> can be </a:t>
            </a:r>
            <a:r>
              <a:rPr lang="en-US" sz="1800">
                <a:solidFill>
                  <a:schemeClr val="accent2"/>
                </a:solidFill>
              </a:rPr>
              <a:t>discrete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continuous</a:t>
            </a:r>
            <a:r>
              <a:rPr lang="en-US" sz="1800"/>
              <a:t>.</a:t>
            </a:r>
          </a:p>
          <a:p>
            <a:endParaRPr lang="en-US" sz="1800"/>
          </a:p>
          <a:p>
            <a:r>
              <a:rPr lang="en-US" sz="1800"/>
              <a:t>We will focus on decision trees for </a:t>
            </a:r>
            <a:r>
              <a:rPr lang="en-US" sz="1800">
                <a:solidFill>
                  <a:srgbClr val="FF0000"/>
                </a:solidFill>
              </a:rPr>
              <a:t>Boolean classification</a:t>
            </a:r>
            <a:r>
              <a:rPr lang="en-US" sz="1800"/>
              <a:t>: </a:t>
            </a:r>
          </a:p>
          <a:p>
            <a:r>
              <a:rPr lang="en-US" sz="1800"/>
              <a:t>	each example is classified as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negative.</a:t>
            </a:r>
          </a:p>
          <a:p>
            <a:endParaRPr lang="en-US" sz="1800"/>
          </a:p>
          <a:p>
            <a:r>
              <a:rPr lang="en-US" sz="1800"/>
              <a:t>	</a:t>
            </a:r>
            <a:endParaRPr lang="en-US" sz="1800">
              <a:solidFill>
                <a:srgbClr val="FF0000"/>
              </a:solidFill>
              <a:sym typeface="Wingdings" charset="0"/>
            </a:endParaRP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0"/>
            <a:ext cx="7162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Task: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Given: collection of examples (x, f(x))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dirty="0"/>
              <a:t> Return: a function </a:t>
            </a:r>
            <a:r>
              <a:rPr lang="en-US" sz="2000" i="1" dirty="0"/>
              <a:t>h </a:t>
            </a:r>
            <a:r>
              <a:rPr lang="en-US" sz="2000" dirty="0"/>
              <a:t>(</a:t>
            </a:r>
            <a:r>
              <a:rPr lang="en-US" sz="2000" i="1" dirty="0"/>
              <a:t>hypothesis</a:t>
            </a:r>
            <a:r>
              <a:rPr lang="en-US" sz="2000" dirty="0"/>
              <a:t>) that approximates </a:t>
            </a:r>
            <a:r>
              <a:rPr lang="en-US" sz="2000" i="1" dirty="0"/>
              <a:t>f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sz="2000" i="1" dirty="0"/>
              <a:t> h is a </a:t>
            </a:r>
            <a:r>
              <a:rPr lang="en-US" sz="2000" i="1" dirty="0">
                <a:solidFill>
                  <a:schemeClr val="accent2"/>
                </a:solidFill>
              </a:rPr>
              <a:t>decision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Extensions of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 Learning Algorithm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(Briefly)</a:t>
            </a:r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Noisy data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410200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FontTx/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5709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important reason why you don’t want to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overfit</a:t>
            </a:r>
            <a:r>
              <a:rPr lang="en-US" dirty="0"/>
              <a:t>” your learned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62000" y="914400"/>
            <a:ext cx="80010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/>
              <a:t>Ex.: Problem of trying to predict the roll of a die. The experiment data include: </a:t>
            </a:r>
          </a:p>
          <a:p>
            <a:pPr>
              <a:spcBef>
                <a:spcPct val="20000"/>
              </a:spcBef>
            </a:pPr>
            <a:endParaRPr lang="en-US" sz="2000" dirty="0"/>
          </a:p>
          <a:p>
            <a:pPr lvl="1">
              <a:spcBef>
                <a:spcPct val="20000"/>
              </a:spcBef>
            </a:pPr>
            <a:r>
              <a:rPr lang="en-US" sz="2000" dirty="0"/>
              <a:t>Day of the week; (2) Month of the week; (3) Color of the die; </a:t>
            </a:r>
          </a:p>
          <a:p>
            <a:pPr lvl="1">
              <a:spcBef>
                <a:spcPct val="20000"/>
              </a:spcBef>
            </a:pPr>
            <a:r>
              <a:rPr lang="en-US" sz="2000" dirty="0"/>
              <a:t>….</a:t>
            </a:r>
          </a:p>
          <a:p>
            <a:pPr>
              <a:spcBef>
                <a:spcPct val="20000"/>
              </a:spcBef>
            </a:pPr>
            <a:r>
              <a:rPr lang="en-US" sz="2000" dirty="0"/>
              <a:t>DTL may find </a:t>
            </a:r>
            <a:r>
              <a:rPr lang="en-US" sz="2000" dirty="0">
                <a:solidFill>
                  <a:schemeClr val="accent2"/>
                </a:solidFill>
              </a:rPr>
              <a:t>an hypothesis that fits the data but with irrelevant attributes</a:t>
            </a:r>
            <a:r>
              <a:rPr lang="en-US" sz="2000" dirty="0"/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457200" y="34290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/>
              <a:t>Some attributes are </a:t>
            </a:r>
            <a:r>
              <a:rPr lang="en-US" sz="2000" dirty="0">
                <a:solidFill>
                  <a:schemeClr val="accent2"/>
                </a:solidFill>
              </a:rPr>
              <a:t>irrelevant </a:t>
            </a:r>
            <a:r>
              <a:rPr lang="en-US" sz="2000" dirty="0"/>
              <a:t>to the decision-making process, e.g., color</a:t>
            </a:r>
          </a:p>
          <a:p>
            <a:pPr algn="ctr">
              <a:spcBef>
                <a:spcPct val="20000"/>
              </a:spcBef>
            </a:pPr>
            <a:r>
              <a:rPr lang="en-US" sz="2000" dirty="0"/>
              <a:t>of a die is</a:t>
            </a:r>
            <a:r>
              <a:rPr lang="en-US" sz="2000" dirty="0">
                <a:solidFill>
                  <a:schemeClr val="accent2"/>
                </a:solidFill>
              </a:rPr>
              <a:t> irrelevant</a:t>
            </a:r>
            <a:r>
              <a:rPr lang="en-US" sz="2000" dirty="0"/>
              <a:t> to its outcome but they are </a:t>
            </a:r>
            <a:r>
              <a:rPr lang="en-US" sz="2000" dirty="0">
                <a:solidFill>
                  <a:schemeClr val="accent2"/>
                </a:solidFill>
              </a:rPr>
              <a:t>used to differentiate examples</a:t>
            </a:r>
            <a:r>
              <a:rPr lang="en-US" sz="2000" dirty="0"/>
              <a:t>  </a:t>
            </a:r>
            <a:r>
              <a:rPr lang="en-US" sz="2000" dirty="0">
                <a:sym typeface="Wingdings" charset="0"/>
              </a:rPr>
              <a:t>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1833498" y="4724400"/>
            <a:ext cx="55770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solidFill>
                  <a:schemeClr val="accent2"/>
                </a:solidFill>
              </a:rPr>
              <a:t>Overfitting</a:t>
            </a:r>
            <a:r>
              <a:rPr lang="en-US" sz="2000" dirty="0"/>
              <a:t> means fitting the </a:t>
            </a:r>
            <a:r>
              <a:rPr lang="en-US" sz="2000" b="1" dirty="0">
                <a:solidFill>
                  <a:srgbClr val="FF0000"/>
                </a:solidFill>
              </a:rPr>
              <a:t>training set 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sz="2000" dirty="0">
                <a:solidFill>
                  <a:schemeClr val="accent2"/>
                </a:solidFill>
              </a:rPr>
              <a:t>too well</a:t>
            </a:r>
            <a:r>
              <a:rPr lang="ja-JP" altLang="en-US" sz="2000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>
                <a:sym typeface="Wingdings" charset="0"/>
              </a:rPr>
              <a:t> </a:t>
            </a:r>
            <a:r>
              <a:rPr lang="en-US" sz="2000" b="1" dirty="0">
                <a:solidFill>
                  <a:srgbClr val="FF0000"/>
                </a:solidFill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5715000"/>
            <a:ext cx="5579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Example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risk: Using restaurant name.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382000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FontTx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</a:t>
            </a:r>
            <a:r>
              <a:rPr lang="en-US" dirty="0"/>
              <a:t>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533400" y="4648200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 err="1">
                <a:solidFill>
                  <a:srgbClr val="3333CC"/>
                </a:solidFill>
              </a:rPr>
              <a:t>Overfitting</a:t>
            </a:r>
            <a:r>
              <a:rPr lang="en-US" sz="2000" b="1" dirty="0">
                <a:solidFill>
                  <a:srgbClr val="3333CC"/>
                </a:solidFill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lang="en-US" sz="2000" b="1" dirty="0" err="1">
                <a:solidFill>
                  <a:srgbClr val="3333CC"/>
                </a:solidFill>
              </a:rPr>
              <a:t>params</a:t>
            </a:r>
            <a:r>
              <a:rPr lang="en-US" sz="2000" b="1" dirty="0">
                <a:solidFill>
                  <a:srgbClr val="3333CC"/>
                </a:solidFill>
              </a:rPr>
              <a:t>, the more data is needed. We’ll see some of this in our discussion of PAC learning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467600" cy="10668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"/>
            <a:ext cx="8229600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is the arguably the most common pitfall in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machine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086" y="5410200"/>
            <a:ext cx="771051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Modern “savior:” Massive amounts of data to train on!</a:t>
            </a:r>
          </a:p>
          <a:p>
            <a:r>
              <a:rPr lang="en-US" dirty="0"/>
              <a:t>Somewhat characteristic of ML AI community vs. traditional</a:t>
            </a:r>
          </a:p>
          <a:p>
            <a:r>
              <a:rPr lang="en-US" dirty="0"/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4135623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76200"/>
            <a:ext cx="426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105400"/>
            <a:ext cx="5352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Note: with larger and larger trees,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47800"/>
            <a:ext cx="2058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set tree size as </a:t>
            </a:r>
          </a:p>
          <a:p>
            <a:r>
              <a:rPr lang="en-US" sz="2000" dirty="0"/>
              <a:t>a parameter in our</a:t>
            </a:r>
          </a:p>
          <a:p>
            <a:r>
              <a:rPr lang="en-US" sz="2000" dirty="0"/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867400"/>
            <a:ext cx="61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572000"/>
            <a:ext cx="1136449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7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733800"/>
            <a:ext cx="305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Overfitting</a:t>
            </a:r>
            <a:r>
              <a:rPr lang="en-US" b="1" dirty="0">
                <a:solidFill>
                  <a:srgbClr val="FF0000"/>
                </a:solidFill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4731040" y="2392895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52800" y="1824335"/>
            <a:ext cx="22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44958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(h) &lt; </a:t>
            </a:r>
            <a:r>
              <a:rPr lang="en-US" dirty="0" err="1"/>
              <a:t>error</a:t>
            </a:r>
            <a:r>
              <a:rPr lang="en-US" baseline="-25000" dirty="0" err="1"/>
              <a:t>T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but </a:t>
            </a:r>
          </a:p>
          <a:p>
            <a:pPr lvl="2"/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(h) &gt; </a:t>
            </a:r>
            <a:r>
              <a:rPr lang="en-US" dirty="0" err="1"/>
              <a:t>error</a:t>
            </a:r>
            <a:r>
              <a:rPr lang="en-US" baseline="-25000" dirty="0" err="1"/>
              <a:t>D</a:t>
            </a:r>
            <a:r>
              <a:rPr lang="en-US" dirty="0"/>
              <a:t>(h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1361479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</p:spTree>
    <p:extLst>
      <p:ext uri="{BB962C8B-B14F-4D97-AF65-F5344CB8AC3E}">
        <p14:creationId xmlns:p14="http://schemas.microsoft.com/office/powerpoint/2010/main" val="278536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Cross Validation</a:t>
            </a:r>
          </a:p>
        </p:txBody>
      </p:sp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609600" y="21336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CC00FF"/>
                </a:solidFill>
                <a:latin typeface="Tahoma" charset="0"/>
              </a:rPr>
              <a:t>CV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( data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alg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,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int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k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Divide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into k disjoint sets 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{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1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2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, …,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k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}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For </a:t>
            </a:r>
            <a:r>
              <a:rPr lang="en-US" sz="2000" dirty="0" err="1">
                <a:solidFill>
                  <a:srgbClr val="CC00FF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= 1..k do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Run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= S – 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endParaRPr lang="en-US" sz="2000" dirty="0">
              <a:solidFill>
                <a:schemeClr val="tx2"/>
              </a:solidFill>
              <a:latin typeface="Tahoma" charset="0"/>
            </a:endParaRP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    obtain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L(S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-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Evaluate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on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</a:p>
          <a:p>
            <a:r>
              <a:rPr lang="en-US" sz="2000" baseline="-25000" dirty="0">
                <a:solidFill>
                  <a:srgbClr val="CC00FF"/>
                </a:solidFill>
                <a:latin typeface="Tahoma" charset="0"/>
              </a:rPr>
              <a:t>               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 = 1/|S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|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1200" baseline="-25000" dirty="0">
                <a:latin typeface="Tahoma" charset="0"/>
                <a:sym typeface="Symbol" charset="0"/>
              </a:rPr>
              <a:t>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x,y</a:t>
            </a:r>
            <a:r>
              <a:rPr lang="en-US" sz="1200" baseline="-25000" dirty="0">
                <a:latin typeface="Tahoma" charset="0"/>
                <a:sym typeface="Symbol" charset="0"/>
              </a:rPr>
              <a:t>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</a:t>
            </a:r>
            <a:r>
              <a:rPr lang="en-US" sz="2000" baseline="-25000" dirty="0">
                <a:solidFill>
                  <a:schemeClr val="tx2"/>
                </a:solidFill>
                <a:latin typeface="cmsy10" charset="0"/>
                <a:sym typeface="Symbol" charset="0"/>
              </a:rPr>
              <a:t>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  <a:sym typeface="Symbol" charset="0"/>
              </a:rPr>
              <a:t> S</a:t>
            </a:r>
            <a:r>
              <a:rPr lang="en-US" sz="2000" baseline="-50000" dirty="0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 I(h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(x)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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y)</a:t>
            </a:r>
          </a:p>
          <a:p>
            <a:r>
              <a:rPr lang="en-US" sz="2000" dirty="0">
                <a:solidFill>
                  <a:srgbClr val="CC00FF"/>
                </a:solidFill>
                <a:latin typeface="Tahoma" charset="0"/>
              </a:rPr>
              <a:t>   Return Average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1/k </a:t>
            </a:r>
            <a:r>
              <a:rPr lang="en-US" sz="2000" dirty="0">
                <a:solidFill>
                  <a:schemeClr val="tx2"/>
                </a:solidFill>
                <a:latin typeface="Symbol" charset="0"/>
                <a:sym typeface="Symbol" charset="0"/>
              </a:rPr>
              <a:t>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  <a:sym typeface="Symbol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err</a:t>
            </a:r>
            <a:r>
              <a:rPr lang="en-US" sz="2000" baseline="-25000" dirty="0" err="1">
                <a:solidFill>
                  <a:schemeClr val="tx2"/>
                </a:solidFill>
                <a:latin typeface="Tahoma" charset="0"/>
              </a:rPr>
              <a:t>S</a:t>
            </a:r>
            <a:r>
              <a:rPr lang="en-US" sz="2000" baseline="-50000" dirty="0" err="1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(h</a:t>
            </a:r>
            <a:r>
              <a:rPr lang="en-US" sz="2000" baseline="-25000" dirty="0">
                <a:solidFill>
                  <a:schemeClr val="tx2"/>
                </a:solidFill>
                <a:latin typeface="Tahoma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395723" y="990600"/>
            <a:ext cx="5928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b="1" dirty="0"/>
              <a:t>A method for estimating the accuracy </a:t>
            </a:r>
          </a:p>
          <a:p>
            <a:pPr algn="ctr" eaLnBrk="0" hangingPunct="0"/>
            <a:r>
              <a:rPr lang="en-US" b="1" dirty="0"/>
              <a:t>(or error) of a learner (using validation set).</a:t>
            </a:r>
            <a:endParaRPr lang="en-US" dirty="0"/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838200" y="6248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6755" y="152400"/>
            <a:ext cx="479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Learner L is e.g. DT learner for “tree with</a:t>
            </a:r>
          </a:p>
          <a:p>
            <a:r>
              <a:rPr lang="en-US" sz="2000" b="1" dirty="0"/>
              <a:t>7 nodes” max.</a:t>
            </a:r>
          </a:p>
        </p:txBody>
      </p:sp>
    </p:spTree>
    <p:extLst>
      <p:ext uri="{BB962C8B-B14F-4D97-AF65-F5344CB8AC3E}">
        <p14:creationId xmlns:p14="http://schemas.microsoft.com/office/powerpoint/2010/main" val="94186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5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19400"/>
            <a:ext cx="368300" cy="533400"/>
          </a:xfrm>
          <a:prstGeom prst="rect">
            <a:avLst/>
          </a:prstGeom>
        </p:spPr>
      </p:pic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Specific techniques for dealing with </a:t>
            </a:r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(Model selection provides general framework)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	          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4419600"/>
            <a:ext cx="6248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3333CC"/>
                </a:solidFill>
              </a:rPr>
              <a:t>MDL (minimal description length): </a:t>
            </a:r>
          </a:p>
          <a:p>
            <a:endParaRPr lang="en-US" sz="2000" b="1" dirty="0">
              <a:solidFill>
                <a:srgbClr val="3333CC"/>
              </a:solidFill>
            </a:endParaRPr>
          </a:p>
          <a:p>
            <a:r>
              <a:rPr lang="en-US" sz="2000" b="1" dirty="0">
                <a:solidFill>
                  <a:srgbClr val="3333CC"/>
                </a:solidFill>
              </a:rPr>
              <a:t>minimize</a:t>
            </a:r>
          </a:p>
          <a:p>
            <a:r>
              <a:rPr lang="en-US" sz="2000" b="1" dirty="0">
                <a:solidFill>
                  <a:srgbClr val="3333CC"/>
                </a:solidFill>
              </a:rPr>
              <a:t>	</a:t>
            </a:r>
            <a:r>
              <a:rPr lang="en-US" sz="2000" b="1" dirty="0">
                <a:solidFill>
                  <a:srgbClr val="3333CC"/>
                </a:solidFill>
                <a:sym typeface="Wingdings" charset="0"/>
              </a:rPr>
              <a:t>size(tree) + size(misclassifications(tree))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685800" y="2743200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/>
              <a:t>New York Times</a:t>
            </a:r>
          </a:p>
          <a:p>
            <a:r>
              <a:rPr lang="en-US" sz="1800" b="1" dirty="0"/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52400" y="304800"/>
            <a:ext cx="2819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 we learn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52400" y="3810000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Decision Trees: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a sequence of tests.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Representation very natural for humans.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Style of many </a:t>
            </a:r>
            <a:r>
              <a:rPr lang="ja-JP" altLang="en-US" sz="1800" b="1" dirty="0">
                <a:solidFill>
                  <a:srgbClr val="FF0000"/>
                </a:solidFill>
              </a:rPr>
              <a:t>“</a:t>
            </a:r>
            <a:r>
              <a:rPr lang="en-US" sz="1800" b="1" dirty="0">
                <a:solidFill>
                  <a:srgbClr val="FF0000"/>
                </a:solidFill>
              </a:rPr>
              <a:t>How to</a:t>
            </a:r>
            <a:r>
              <a:rPr lang="ja-JP" altLang="en-US" sz="1800" b="1" dirty="0">
                <a:solidFill>
                  <a:srgbClr val="FF0000"/>
                </a:solidFill>
              </a:rPr>
              <a:t>”</a:t>
            </a:r>
            <a:r>
              <a:rPr lang="en-US" sz="1800" b="1" dirty="0">
                <a:solidFill>
                  <a:srgbClr val="FF0000"/>
                </a:solidFill>
              </a:rPr>
              <a:t> manuals and trouble-shooting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procedures.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862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sz="2800" dirty="0"/>
              <a:t>Fighting </a:t>
            </a:r>
            <a:r>
              <a:rPr lang="en-US" sz="2800" dirty="0" err="1"/>
              <a:t>Overfitting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Using Rule Post-Pruning </a:t>
            </a:r>
          </a:p>
        </p:txBody>
      </p:sp>
      <p:pic>
        <p:nvPicPr>
          <p:cNvPr id="89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858000" cy="352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13" y="1567500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785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133600"/>
            <a:ext cx="7594600" cy="255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1200" y="609600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Logical aside</a:t>
            </a:r>
          </a:p>
        </p:txBody>
      </p:sp>
    </p:spTree>
    <p:extLst>
      <p:ext uri="{BB962C8B-B14F-4D97-AF65-F5344CB8AC3E}">
        <p14:creationId xmlns:p14="http://schemas.microsoft.com/office/powerpoint/2010/main" val="179561529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2123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650" y="2041290"/>
            <a:ext cx="7632700" cy="359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9800" y="762000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End logical aside</a:t>
            </a:r>
          </a:p>
        </p:txBody>
      </p:sp>
    </p:spTree>
    <p:extLst>
      <p:ext uri="{BB962C8B-B14F-4D97-AF65-F5344CB8AC3E}">
        <p14:creationId xmlns:p14="http://schemas.microsoft.com/office/powerpoint/2010/main" val="84249241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</a:t>
            </a:r>
            <a:br>
              <a:rPr lang="en-US"/>
            </a:br>
            <a:r>
              <a:rPr lang="en-US"/>
              <a:t>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1600200" y="5715000"/>
            <a:ext cx="633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chemeClr val="accent2"/>
                </a:solidFill>
              </a:rPr>
              <a:t>Widely used, practical and easy to interpret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400" y="2743200"/>
            <a:ext cx="440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be a legal requirement! 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78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1560176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199" y="4769224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mr-IN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mr-IN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8" y="5576049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mr-IN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_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lang="mr-IN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([[2., 2.]])</a:t>
            </a: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9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79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3386060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40093"/>
            <a:ext cx="7810500" cy="12400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514600"/>
            <a:ext cx="29188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order of tests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matters (in general)!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832470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80</a:t>
            </a:fld>
            <a:endParaRPr lang="en-US">
              <a:solidFill>
                <a:srgbClr val="D1282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54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81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82</a:t>
            </a:fld>
            <a:endParaRPr lang="en-US">
              <a:solidFill>
                <a:srgbClr val="D1282E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"/>
              </a:rPr>
              <a:t>Original training dataset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"/>
                <a:sym typeface="Wingdings"/>
              </a:rPr>
              <a:t> (Z):</a:t>
            </a:r>
            <a:endParaRPr lang="en-US" sz="1800" dirty="0">
              <a:solidFill>
                <a:srgbClr val="000000"/>
              </a:solidFill>
              <a:latin typeface="Arial"/>
              <a:ea typeface="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sz="1800" baseline="-25000" dirty="0">
                <a:solidFill>
                  <a:srgbClr val="000000"/>
                </a:solidFill>
                <a:latin typeface="Arial"/>
                <a:ea typeface="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sz="1800" baseline="-25000" dirty="0">
                <a:solidFill>
                  <a:srgbClr val="000000"/>
                </a:solidFill>
                <a:latin typeface="Arial"/>
                <a:ea typeface="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sz="1800" baseline="-25000" dirty="0">
                <a:solidFill>
                  <a:srgbClr val="000000"/>
                </a:solidFill>
                <a:latin typeface="Arial"/>
                <a:ea typeface="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Arial"/>
                <a:ea typeface=""/>
              </a:rPr>
              <a:t>B Bootstrap samples 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"/>
              </a:rPr>
              <a:t>Z</a:t>
            </a:r>
            <a:r>
              <a:rPr lang="en-US" sz="1800" baseline="-25000" dirty="0" err="1">
                <a:solidFill>
                  <a:srgbClr val="000000"/>
                </a:solidFill>
                <a:latin typeface="Arial"/>
                <a:ea typeface=""/>
              </a:rPr>
              <a:t>j</a:t>
            </a:r>
            <a:endParaRPr lang="en-US" sz="1800" baseline="-25000" dirty="0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FFFFFF"/>
                  </a:solidFill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sz="1800" baseline="-25000" dirty="0">
                  <a:solidFill>
                    <a:srgbClr val="000000"/>
                  </a:solidFill>
                  <a:latin typeface="Arial"/>
                  <a:ea typeface="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sz="1800" baseline="-25000" dirty="0">
                  <a:solidFill>
                    <a:srgbClr val="000000"/>
                  </a:solidFill>
                  <a:latin typeface="Arial"/>
                  <a:ea typeface="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sz="1800" baseline="-25000">
                  <a:solidFill>
                    <a:srgbClr val="000000"/>
                  </a:solidFill>
                  <a:latin typeface="Arial"/>
                  <a:ea typeface=""/>
                </a:rPr>
                <a:t>B</a:t>
              </a:r>
              <a:endParaRPr lang="en-US" sz="1800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solidFill>
                    <a:srgbClr val="000000"/>
                  </a:solidFill>
                  <a:latin typeface="Arial"/>
                  <a:ea typeface=""/>
                </a:rPr>
                <a:t>T</a:t>
              </a:r>
              <a:r>
                <a:rPr lang="en-US" sz="1800" baseline="-25000" dirty="0" err="1">
                  <a:solidFill>
                    <a:srgbClr val="000000"/>
                  </a:solidFill>
                  <a:latin typeface="Arial"/>
                  <a:ea typeface=""/>
                </a:rPr>
                <a:t>j</a:t>
              </a:r>
              <a:endParaRPr lang="en-US" sz="1800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"/>
                </a:rPr>
                <a:t>Class estimate or predicted value</a:t>
              </a:r>
              <a:endParaRPr lang="en-US" sz="1800" baseline="-25000" dirty="0">
                <a:solidFill>
                  <a:srgbClr val="000000"/>
                </a:solidFill>
                <a:latin typeface="Arial"/>
                <a:ea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44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83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84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lang="en-US" sz="180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80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lang="en-US" sz="180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362200"/>
            <a:ext cx="32305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Decision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learning approach</a:t>
            </a:r>
          </a:p>
          <a:p>
            <a:r>
              <a:rPr lang="en-US" b="1" dirty="0">
                <a:solidFill>
                  <a:srgbClr val="FF0000"/>
                </a:solidFill>
              </a:rPr>
              <a:t>can construct tree</a:t>
            </a:r>
          </a:p>
          <a:p>
            <a:r>
              <a:rPr lang="en-US" b="1" dirty="0">
                <a:solidFill>
                  <a:srgbClr val="FF0000"/>
                </a:solidFill>
              </a:rPr>
              <a:t>(with test thresholds)</a:t>
            </a:r>
          </a:p>
          <a:p>
            <a:r>
              <a:rPr lang="en-US" b="1" dirty="0">
                <a:solidFill>
                  <a:srgbClr val="FF0000"/>
                </a:solidFill>
              </a:rPr>
              <a:t>from example counties.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89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ELMAN@C02GT4M7DJWT3PP7" val="47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54401</TotalTime>
  <Words>6564</Words>
  <Application>Microsoft Macintosh PowerPoint</Application>
  <PresentationFormat>On-screen Show (4:3)</PresentationFormat>
  <Paragraphs>1383</Paragraphs>
  <Slides>84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cmsy10</vt:lpstr>
      <vt:lpstr>Arial</vt:lpstr>
      <vt:lpstr>Arial Black</vt:lpstr>
      <vt:lpstr>Calibri</vt:lpstr>
      <vt:lpstr>Courier</vt:lpstr>
      <vt:lpstr>Monotype Corsiva</vt:lpstr>
      <vt:lpstr>Symbol</vt:lpstr>
      <vt:lpstr>Tahoma</vt:lpstr>
      <vt:lpstr>Times New Roman</vt:lpstr>
      <vt:lpstr>Default Design</vt:lpstr>
      <vt:lpstr>Essential</vt:lpstr>
      <vt:lpstr>1_Essential</vt:lpstr>
      <vt:lpstr>Document</vt:lpstr>
      <vt:lpstr>Equation</vt:lpstr>
      <vt:lpstr>Photo Editor Photo</vt:lpstr>
      <vt:lpstr>Introduction to  Data Science</vt:lpstr>
      <vt:lpstr>PowerPoint Presentation</vt:lpstr>
      <vt:lpstr>PowerPoint Presentation</vt:lpstr>
      <vt:lpstr>The canonical Machine learning problem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       </vt:lpstr>
      <vt:lpstr>Expressiveness: 2 attribute     DTs        </vt:lpstr>
      <vt:lpstr> </vt:lpstr>
      <vt:lpstr> </vt:lpstr>
      <vt:lpstr>Basic DT Learning Algorithm</vt:lpstr>
      <vt:lpstr>Big Tip Example </vt:lpstr>
      <vt:lpstr>Top-Down Induction of Decision Tree: Big Tip Example </vt:lpstr>
      <vt:lpstr>Top-Down Induction 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Information or  Entropy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How well does it work?</vt:lpstr>
      <vt:lpstr>Summary</vt:lpstr>
      <vt:lpstr>Extensions of the  Decision Tree Learning Algorithm (Briefly)</vt:lpstr>
      <vt:lpstr>Noisy data </vt:lpstr>
      <vt:lpstr>Overfitting  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dealing with overfitting (Model selection provides general framework)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John Dickerson</cp:lastModifiedBy>
  <cp:revision>1045</cp:revision>
  <cp:lastPrinted>2017-11-08T03:43:08Z</cp:lastPrinted>
  <dcterms:created xsi:type="dcterms:W3CDTF">1601-01-01T00:00:00Z</dcterms:created>
  <dcterms:modified xsi:type="dcterms:W3CDTF">2019-10-31T20:12:02Z</dcterms:modified>
</cp:coreProperties>
</file>